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3" r:id="rId6"/>
    <p:sldId id="266" r:id="rId7"/>
    <p:sldId id="259" r:id="rId8"/>
    <p:sldId id="26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12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09AC6B-1158-4630-B2C0-DAA0094DC7D2}" type="datetimeFigureOut">
              <a:rPr lang="en-US" smtClean="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E4B571-8FAA-4637-9C95-2EB496096ECC}" type="slidenum">
              <a:rPr lang="en-US" smtClean="0"/>
              <a:t>‹#›</a:t>
            </a:fld>
            <a:endParaRPr lang="en-US"/>
          </a:p>
        </p:txBody>
      </p:sp>
    </p:spTree>
    <p:extLst>
      <p:ext uri="{BB962C8B-B14F-4D97-AF65-F5344CB8AC3E}">
        <p14:creationId xmlns:p14="http://schemas.microsoft.com/office/powerpoint/2010/main" val="13128915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09AC6B-1158-4630-B2C0-DAA0094DC7D2}" type="datetimeFigureOut">
              <a:rPr lang="en-US" smtClean="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E4B571-8FAA-4637-9C95-2EB496096ECC}" type="slidenum">
              <a:rPr lang="en-US" smtClean="0"/>
              <a:t>‹#›</a:t>
            </a:fld>
            <a:endParaRPr lang="en-US"/>
          </a:p>
        </p:txBody>
      </p:sp>
    </p:spTree>
    <p:extLst>
      <p:ext uri="{BB962C8B-B14F-4D97-AF65-F5344CB8AC3E}">
        <p14:creationId xmlns:p14="http://schemas.microsoft.com/office/powerpoint/2010/main" val="9539729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09AC6B-1158-4630-B2C0-DAA0094DC7D2}" type="datetimeFigureOut">
              <a:rPr lang="en-US" smtClean="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E4B571-8FAA-4637-9C95-2EB496096ECC}" type="slidenum">
              <a:rPr lang="en-US" smtClean="0"/>
              <a:t>‹#›</a:t>
            </a:fld>
            <a:endParaRPr lang="en-US"/>
          </a:p>
        </p:txBody>
      </p:sp>
    </p:spTree>
    <p:extLst>
      <p:ext uri="{BB962C8B-B14F-4D97-AF65-F5344CB8AC3E}">
        <p14:creationId xmlns:p14="http://schemas.microsoft.com/office/powerpoint/2010/main" val="3889112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09AC6B-1158-4630-B2C0-DAA0094DC7D2}" type="datetimeFigureOut">
              <a:rPr lang="en-US" smtClean="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E4B571-8FAA-4637-9C95-2EB496096ECC}" type="slidenum">
              <a:rPr lang="en-US" smtClean="0"/>
              <a:t>‹#›</a:t>
            </a:fld>
            <a:endParaRPr lang="en-US"/>
          </a:p>
        </p:txBody>
      </p:sp>
    </p:spTree>
    <p:extLst>
      <p:ext uri="{BB962C8B-B14F-4D97-AF65-F5344CB8AC3E}">
        <p14:creationId xmlns:p14="http://schemas.microsoft.com/office/powerpoint/2010/main" val="3579469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C09AC6B-1158-4630-B2C0-DAA0094DC7D2}" type="datetimeFigureOut">
              <a:rPr lang="en-US" smtClean="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E4B571-8FAA-4637-9C95-2EB496096ECC}" type="slidenum">
              <a:rPr lang="en-US" smtClean="0"/>
              <a:t>‹#›</a:t>
            </a:fld>
            <a:endParaRPr lang="en-US"/>
          </a:p>
        </p:txBody>
      </p:sp>
    </p:spTree>
    <p:extLst>
      <p:ext uri="{BB962C8B-B14F-4D97-AF65-F5344CB8AC3E}">
        <p14:creationId xmlns:p14="http://schemas.microsoft.com/office/powerpoint/2010/main" val="1905237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09AC6B-1158-4630-B2C0-DAA0094DC7D2}" type="datetimeFigureOut">
              <a:rPr lang="en-US" smtClean="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E4B571-8FAA-4637-9C95-2EB496096ECC}" type="slidenum">
              <a:rPr lang="en-US" smtClean="0"/>
              <a:t>‹#›</a:t>
            </a:fld>
            <a:endParaRPr lang="en-US"/>
          </a:p>
        </p:txBody>
      </p:sp>
    </p:spTree>
    <p:extLst>
      <p:ext uri="{BB962C8B-B14F-4D97-AF65-F5344CB8AC3E}">
        <p14:creationId xmlns:p14="http://schemas.microsoft.com/office/powerpoint/2010/main" val="15447384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09AC6B-1158-4630-B2C0-DAA0094DC7D2}" type="datetimeFigureOut">
              <a:rPr lang="en-US" smtClean="0"/>
              <a:t>12/2/2024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E4B571-8FAA-4637-9C95-2EB496096ECC}" type="slidenum">
              <a:rPr lang="en-US" smtClean="0"/>
              <a:t>‹#›</a:t>
            </a:fld>
            <a:endParaRPr lang="en-US"/>
          </a:p>
        </p:txBody>
      </p:sp>
    </p:spTree>
    <p:extLst>
      <p:ext uri="{BB962C8B-B14F-4D97-AF65-F5344CB8AC3E}">
        <p14:creationId xmlns:p14="http://schemas.microsoft.com/office/powerpoint/2010/main" val="3630470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09AC6B-1158-4630-B2C0-DAA0094DC7D2}" type="datetimeFigureOut">
              <a:rPr lang="en-US" smtClean="0"/>
              <a:t>12/2/2024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E4B571-8FAA-4637-9C95-2EB496096ECC}" type="slidenum">
              <a:rPr lang="en-US" smtClean="0"/>
              <a:t>‹#›</a:t>
            </a:fld>
            <a:endParaRPr lang="en-US"/>
          </a:p>
        </p:txBody>
      </p:sp>
    </p:spTree>
    <p:extLst>
      <p:ext uri="{BB962C8B-B14F-4D97-AF65-F5344CB8AC3E}">
        <p14:creationId xmlns:p14="http://schemas.microsoft.com/office/powerpoint/2010/main" val="2774082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09AC6B-1158-4630-B2C0-DAA0094DC7D2}" type="datetimeFigureOut">
              <a:rPr lang="en-US" smtClean="0"/>
              <a:t>12/2/2024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E4B571-8FAA-4637-9C95-2EB496096ECC}" type="slidenum">
              <a:rPr lang="en-US" smtClean="0"/>
              <a:t>‹#›</a:t>
            </a:fld>
            <a:endParaRPr lang="en-US"/>
          </a:p>
        </p:txBody>
      </p:sp>
    </p:spTree>
    <p:extLst>
      <p:ext uri="{BB962C8B-B14F-4D97-AF65-F5344CB8AC3E}">
        <p14:creationId xmlns:p14="http://schemas.microsoft.com/office/powerpoint/2010/main" val="3716907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C09AC6B-1158-4630-B2C0-DAA0094DC7D2}" type="datetimeFigureOut">
              <a:rPr lang="en-US" smtClean="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E4B571-8FAA-4637-9C95-2EB496096ECC}" type="slidenum">
              <a:rPr lang="en-US" smtClean="0"/>
              <a:t>‹#›</a:t>
            </a:fld>
            <a:endParaRPr lang="en-US"/>
          </a:p>
        </p:txBody>
      </p:sp>
    </p:spTree>
    <p:extLst>
      <p:ext uri="{BB962C8B-B14F-4D97-AF65-F5344CB8AC3E}">
        <p14:creationId xmlns:p14="http://schemas.microsoft.com/office/powerpoint/2010/main" val="42480427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C09AC6B-1158-4630-B2C0-DAA0094DC7D2}" type="datetimeFigureOut">
              <a:rPr lang="en-US" smtClean="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E4B571-8FAA-4637-9C95-2EB496096ECC}" type="slidenum">
              <a:rPr lang="en-US" smtClean="0"/>
              <a:t>‹#›</a:t>
            </a:fld>
            <a:endParaRPr lang="en-US"/>
          </a:p>
        </p:txBody>
      </p:sp>
    </p:spTree>
    <p:extLst>
      <p:ext uri="{BB962C8B-B14F-4D97-AF65-F5344CB8AC3E}">
        <p14:creationId xmlns:p14="http://schemas.microsoft.com/office/powerpoint/2010/main" val="20726897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09AC6B-1158-4630-B2C0-DAA0094DC7D2}" type="datetimeFigureOut">
              <a:rPr lang="en-US" smtClean="0"/>
              <a:t>12/2/2024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E4B571-8FAA-4637-9C95-2EB496096ECC}" type="slidenum">
              <a:rPr lang="en-US" smtClean="0"/>
              <a:t>‹#›</a:t>
            </a:fld>
            <a:endParaRPr lang="en-US"/>
          </a:p>
        </p:txBody>
      </p:sp>
    </p:spTree>
    <p:extLst>
      <p:ext uri="{BB962C8B-B14F-4D97-AF65-F5344CB8AC3E}">
        <p14:creationId xmlns:p14="http://schemas.microsoft.com/office/powerpoint/2010/main" val="18399946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nSpc>
                <a:spcPct val="150000"/>
              </a:lnSpc>
            </a:pPr>
            <a:r>
              <a:rPr lang="fa-IR" sz="4000" b="1" dirty="0" smtClean="0">
                <a:cs typeface="B Nazanin" panose="00000400000000000000" pitchFamily="2" charset="-78"/>
              </a:rPr>
              <a:t>گزارش در خصوص نشست هفتگی روسای دانشگاهها </a:t>
            </a:r>
            <a:br>
              <a:rPr lang="fa-IR" sz="4000" b="1" dirty="0" smtClean="0">
                <a:cs typeface="B Nazanin" panose="00000400000000000000" pitchFamily="2" charset="-78"/>
              </a:rPr>
            </a:br>
            <a:r>
              <a:rPr lang="fa-IR" sz="4000" b="1" dirty="0" smtClean="0">
                <a:cs typeface="B Nazanin" panose="00000400000000000000" pitchFamily="2" charset="-78"/>
              </a:rPr>
              <a:t>با مقام عالی وزارت </a:t>
            </a:r>
            <a:endParaRPr lang="en-US" sz="4000" b="1" dirty="0">
              <a:cs typeface="B Nazanin" panose="00000400000000000000" pitchFamily="2" charset="-78"/>
            </a:endParaRPr>
          </a:p>
        </p:txBody>
      </p:sp>
      <p:sp>
        <p:nvSpPr>
          <p:cNvPr id="3" name="Subtitle 2"/>
          <p:cNvSpPr>
            <a:spLocks noGrp="1"/>
          </p:cNvSpPr>
          <p:nvPr>
            <p:ph type="subTitle" idx="1"/>
          </p:nvPr>
        </p:nvSpPr>
        <p:spPr>
          <a:xfrm>
            <a:off x="1524000" y="4666592"/>
            <a:ext cx="9144000" cy="591207"/>
          </a:xfrm>
        </p:spPr>
        <p:txBody>
          <a:bodyPr/>
          <a:lstStyle/>
          <a:p>
            <a:r>
              <a:rPr lang="fa-IR" b="1" dirty="0" smtClean="0">
                <a:cs typeface="B Nazanin" panose="00000400000000000000" pitchFamily="2" charset="-78"/>
              </a:rPr>
              <a:t>مدیریت توسعه سازمان و سرمایه انسانی</a:t>
            </a:r>
            <a:endParaRPr lang="en-US" b="1" dirty="0">
              <a:cs typeface="B Nazanin" panose="00000400000000000000" pitchFamily="2" charset="-78"/>
            </a:endParaRPr>
          </a:p>
        </p:txBody>
      </p:sp>
    </p:spTree>
    <p:extLst>
      <p:ext uri="{BB962C8B-B14F-4D97-AF65-F5344CB8AC3E}">
        <p14:creationId xmlns:p14="http://schemas.microsoft.com/office/powerpoint/2010/main" val="9512136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33358"/>
          </a:xfrm>
          <a:solidFill>
            <a:schemeClr val="accent1">
              <a:lumMod val="20000"/>
              <a:lumOff val="80000"/>
            </a:schemeClr>
          </a:solidFill>
        </p:spPr>
        <p:txBody>
          <a:bodyPr>
            <a:normAutofit/>
          </a:bodyPr>
          <a:lstStyle/>
          <a:p>
            <a:pPr algn="ctr"/>
            <a:r>
              <a:rPr lang="fa-IR" sz="3600" b="1" dirty="0" smtClean="0">
                <a:cs typeface="B Nazanin" panose="00000400000000000000" pitchFamily="2" charset="-78"/>
              </a:rPr>
              <a:t>گزارش وضعیت موجود</a:t>
            </a:r>
            <a:endParaRPr lang="en-US" sz="3600" b="1" dirty="0">
              <a:cs typeface="B Nazanin" panose="00000400000000000000" pitchFamily="2" charset="-78"/>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884958"/>
              </p:ext>
            </p:extLst>
          </p:nvPr>
        </p:nvGraphicFramePr>
        <p:xfrm>
          <a:off x="2776569" y="1903376"/>
          <a:ext cx="5694767" cy="3391986"/>
        </p:xfrm>
        <a:graphic>
          <a:graphicData uri="http://schemas.openxmlformats.org/drawingml/2006/table">
            <a:tbl>
              <a:tblPr rtl="1" firstRow="1" firstCol="1" bandRow="1">
                <a:tableStyleId>{5C22544A-7EE6-4342-B048-85BDC9FD1C3A}</a:tableStyleId>
              </a:tblPr>
              <a:tblGrid>
                <a:gridCol w="4351281">
                  <a:extLst>
                    <a:ext uri="{9D8B030D-6E8A-4147-A177-3AD203B41FA5}">
                      <a16:colId xmlns:a16="http://schemas.microsoft.com/office/drawing/2014/main" val="3065752183"/>
                    </a:ext>
                  </a:extLst>
                </a:gridCol>
                <a:gridCol w="1343486">
                  <a:extLst>
                    <a:ext uri="{9D8B030D-6E8A-4147-A177-3AD203B41FA5}">
                      <a16:colId xmlns:a16="http://schemas.microsoft.com/office/drawing/2014/main" val="495038761"/>
                    </a:ext>
                  </a:extLst>
                </a:gridCol>
              </a:tblGrid>
              <a:tr h="0">
                <a:tc>
                  <a:txBody>
                    <a:bodyPr/>
                    <a:lstStyle/>
                    <a:p>
                      <a:pPr marL="0" marR="0" algn="r" rtl="1">
                        <a:lnSpc>
                          <a:spcPct val="107000"/>
                        </a:lnSpc>
                        <a:spcBef>
                          <a:spcPts val="0"/>
                        </a:spcBef>
                        <a:spcAft>
                          <a:spcPts val="0"/>
                        </a:spcAft>
                      </a:pPr>
                      <a:r>
                        <a:rPr lang="ar-SA" sz="1600" b="1" dirty="0">
                          <a:effectLst/>
                          <a:cs typeface="B Nazanin" panose="00000400000000000000" pitchFamily="2" charset="-78"/>
                        </a:rPr>
                        <a:t>عنوان شاخص</a:t>
                      </a:r>
                      <a:endParaRPr lang="en-US" sz="2000" b="1" dirty="0">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tc>
                <a:tc>
                  <a:txBody>
                    <a:bodyPr/>
                    <a:lstStyle/>
                    <a:p>
                      <a:pPr marL="0" marR="0" algn="r" rtl="1">
                        <a:lnSpc>
                          <a:spcPct val="107000"/>
                        </a:lnSpc>
                        <a:spcBef>
                          <a:spcPts val="0"/>
                        </a:spcBef>
                        <a:spcAft>
                          <a:spcPts val="0"/>
                        </a:spcAft>
                      </a:pPr>
                      <a:r>
                        <a:rPr lang="ar-SA" sz="1600" b="1" dirty="0">
                          <a:effectLst/>
                          <a:cs typeface="B Nazanin" panose="00000400000000000000" pitchFamily="2" charset="-78"/>
                        </a:rPr>
                        <a:t>وضعیت </a:t>
                      </a:r>
                      <a:r>
                        <a:rPr lang="ar-SA" sz="1600" b="1" dirty="0" smtClean="0">
                          <a:effectLst/>
                          <a:cs typeface="B Nazanin" panose="00000400000000000000" pitchFamily="2" charset="-78"/>
                        </a:rPr>
                        <a:t>موجود</a:t>
                      </a:r>
                      <a:endParaRPr lang="en-US" sz="2000" b="1" dirty="0">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tc>
                <a:extLst>
                  <a:ext uri="{0D108BD9-81ED-4DB2-BD59-A6C34878D82A}">
                    <a16:rowId xmlns:a16="http://schemas.microsoft.com/office/drawing/2014/main" val="542133141"/>
                  </a:ext>
                </a:extLst>
              </a:tr>
              <a:tr h="0">
                <a:tc>
                  <a:txBody>
                    <a:bodyPr/>
                    <a:lstStyle/>
                    <a:p>
                      <a:pPr marL="0" marR="0" algn="r" rtl="1">
                        <a:lnSpc>
                          <a:spcPct val="107000"/>
                        </a:lnSpc>
                        <a:spcBef>
                          <a:spcPts val="0"/>
                        </a:spcBef>
                        <a:spcAft>
                          <a:spcPts val="0"/>
                        </a:spcAft>
                      </a:pPr>
                      <a:r>
                        <a:rPr lang="ar-SA" sz="1600" b="1" dirty="0">
                          <a:effectLst/>
                          <a:cs typeface="B Nazanin" panose="00000400000000000000" pitchFamily="2" charset="-78"/>
                        </a:rPr>
                        <a:t>تعداد کارکنان غیر هیئت علمی</a:t>
                      </a:r>
                      <a:endParaRPr lang="en-US" sz="2000" b="1" dirty="0">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tc>
                <a:tc>
                  <a:txBody>
                    <a:bodyPr/>
                    <a:lstStyle/>
                    <a:p>
                      <a:pPr marL="0" marR="0" algn="ctr" rtl="1">
                        <a:lnSpc>
                          <a:spcPct val="107000"/>
                        </a:lnSpc>
                        <a:spcBef>
                          <a:spcPts val="0"/>
                        </a:spcBef>
                        <a:spcAft>
                          <a:spcPts val="0"/>
                        </a:spcAft>
                      </a:pPr>
                      <a:r>
                        <a:rPr lang="ar-SA" sz="1600" b="1" kern="1200" dirty="0">
                          <a:solidFill>
                            <a:schemeClr val="dk1"/>
                          </a:solidFill>
                          <a:effectLst/>
                          <a:latin typeface="+mn-lt"/>
                          <a:ea typeface="+mn-ea"/>
                          <a:cs typeface="B Nazanin" panose="00000400000000000000" pitchFamily="2" charset="-78"/>
                        </a:rPr>
                        <a:t> </a:t>
                      </a:r>
                      <a:r>
                        <a:rPr lang="ar-SA" sz="1600" b="1" kern="1200" dirty="0" smtClean="0">
                          <a:solidFill>
                            <a:schemeClr val="dk1"/>
                          </a:solidFill>
                          <a:effectLst/>
                          <a:latin typeface="+mn-lt"/>
                          <a:ea typeface="+mn-ea"/>
                          <a:cs typeface="B Nazanin" panose="00000400000000000000" pitchFamily="2" charset="-78"/>
                        </a:rPr>
                        <a:t>13290</a:t>
                      </a:r>
                      <a:endParaRPr lang="en-US" sz="1600" b="1" kern="1200" dirty="0">
                        <a:solidFill>
                          <a:schemeClr val="dk1"/>
                        </a:solidFill>
                        <a:effectLst/>
                        <a:latin typeface="+mn-lt"/>
                        <a:ea typeface="+mn-ea"/>
                        <a:cs typeface="B Nazanin" panose="00000400000000000000" pitchFamily="2" charset="-78"/>
                      </a:endParaRPr>
                    </a:p>
                  </a:txBody>
                  <a:tcPr marL="68580" marR="68580" marT="0" marB="0"/>
                </a:tc>
                <a:extLst>
                  <a:ext uri="{0D108BD9-81ED-4DB2-BD59-A6C34878D82A}">
                    <a16:rowId xmlns:a16="http://schemas.microsoft.com/office/drawing/2014/main" val="1180456596"/>
                  </a:ext>
                </a:extLst>
              </a:tr>
              <a:tr h="0">
                <a:tc>
                  <a:txBody>
                    <a:bodyPr/>
                    <a:lstStyle/>
                    <a:p>
                      <a:pPr marL="0" marR="0" algn="r" rtl="1">
                        <a:lnSpc>
                          <a:spcPct val="107000"/>
                        </a:lnSpc>
                        <a:spcBef>
                          <a:spcPts val="0"/>
                        </a:spcBef>
                        <a:spcAft>
                          <a:spcPts val="0"/>
                        </a:spcAft>
                      </a:pPr>
                      <a:r>
                        <a:rPr lang="ar-SA" sz="1600" b="1" dirty="0">
                          <a:effectLst/>
                          <a:cs typeface="B Nazanin" panose="00000400000000000000" pitchFamily="2" charset="-78"/>
                        </a:rPr>
                        <a:t>تعداد کارکنان هیئت علمی</a:t>
                      </a:r>
                      <a:endParaRPr lang="en-US" sz="2000" b="1" dirty="0">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tc>
                <a:tc>
                  <a:txBody>
                    <a:bodyPr/>
                    <a:lstStyle/>
                    <a:p>
                      <a:pPr marL="0" marR="0" algn="ctr" rtl="1">
                        <a:lnSpc>
                          <a:spcPct val="107000"/>
                        </a:lnSpc>
                        <a:spcBef>
                          <a:spcPts val="0"/>
                        </a:spcBef>
                        <a:spcAft>
                          <a:spcPts val="0"/>
                        </a:spcAft>
                      </a:pPr>
                      <a:r>
                        <a:rPr lang="ar-SA" sz="1600" b="1" dirty="0">
                          <a:effectLst/>
                          <a:cs typeface="B Nazanin" panose="00000400000000000000" pitchFamily="2" charset="-78"/>
                        </a:rPr>
                        <a:t>1158</a:t>
                      </a:r>
                      <a:endParaRPr lang="en-US" sz="2000" b="1" dirty="0">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tc>
                <a:extLst>
                  <a:ext uri="{0D108BD9-81ED-4DB2-BD59-A6C34878D82A}">
                    <a16:rowId xmlns:a16="http://schemas.microsoft.com/office/drawing/2014/main" val="772462640"/>
                  </a:ext>
                </a:extLst>
              </a:tr>
              <a:tr h="0">
                <a:tc>
                  <a:txBody>
                    <a:bodyPr/>
                    <a:lstStyle/>
                    <a:p>
                      <a:pPr marL="0" marR="0" algn="r" rtl="1">
                        <a:lnSpc>
                          <a:spcPct val="107000"/>
                        </a:lnSpc>
                        <a:spcBef>
                          <a:spcPts val="0"/>
                        </a:spcBef>
                        <a:spcAft>
                          <a:spcPts val="0"/>
                        </a:spcAft>
                      </a:pPr>
                      <a:r>
                        <a:rPr lang="ar-SA" sz="1600" b="1" dirty="0">
                          <a:effectLst/>
                          <a:cs typeface="B Nazanin" panose="00000400000000000000" pitchFamily="2" charset="-78"/>
                        </a:rPr>
                        <a:t>تعداد دوره های </a:t>
                      </a:r>
                      <a:r>
                        <a:rPr lang="fa-IR" sz="1600" b="1" dirty="0" smtClean="0">
                          <a:effectLst/>
                          <a:cs typeface="B Nazanin" panose="00000400000000000000" pitchFamily="2" charset="-78"/>
                        </a:rPr>
                        <a:t>آ</a:t>
                      </a:r>
                      <a:r>
                        <a:rPr lang="ar-SA" sz="1600" b="1" dirty="0" smtClean="0">
                          <a:effectLst/>
                          <a:cs typeface="B Nazanin" panose="00000400000000000000" pitchFamily="2" charset="-78"/>
                        </a:rPr>
                        <a:t>موزش</a:t>
                      </a:r>
                      <a:r>
                        <a:rPr lang="fa-IR" sz="1600" b="1" baseline="0" dirty="0" smtClean="0">
                          <a:effectLst/>
                          <a:cs typeface="B Nazanin" panose="00000400000000000000" pitchFamily="2" charset="-78"/>
                        </a:rPr>
                        <a:t> و</a:t>
                      </a:r>
                      <a:r>
                        <a:rPr lang="ar-SA" sz="1600" b="1" dirty="0" smtClean="0">
                          <a:effectLst/>
                          <a:cs typeface="B Nazanin" panose="00000400000000000000" pitchFamily="2" charset="-78"/>
                        </a:rPr>
                        <a:t> </a:t>
                      </a:r>
                      <a:r>
                        <a:rPr lang="ar-SA" sz="1600" b="1" dirty="0">
                          <a:effectLst/>
                          <a:cs typeface="B Nazanin" panose="00000400000000000000" pitchFamily="2" charset="-78"/>
                        </a:rPr>
                        <a:t>توانمندسازی کارکنان</a:t>
                      </a:r>
                      <a:endParaRPr lang="en-US" sz="2000" b="1" dirty="0">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tc>
                <a:tc>
                  <a:txBody>
                    <a:bodyPr/>
                    <a:lstStyle/>
                    <a:p>
                      <a:pPr marL="0" marR="0" lvl="0" indent="0" algn="ctr" defTabSz="914400" rtl="1" eaLnBrk="1" fontAlgn="auto" latinLnBrk="0" hangingPunct="1">
                        <a:lnSpc>
                          <a:spcPct val="107000"/>
                        </a:lnSpc>
                        <a:spcBef>
                          <a:spcPts val="0"/>
                        </a:spcBef>
                        <a:spcAft>
                          <a:spcPts val="0"/>
                        </a:spcAft>
                        <a:buClrTx/>
                        <a:buSzTx/>
                        <a:buFontTx/>
                        <a:buNone/>
                        <a:tabLst/>
                        <a:defRPr/>
                      </a:pPr>
                      <a:r>
                        <a:rPr lang="ar-SA" sz="1600" b="1" kern="1200" dirty="0" smtClean="0">
                          <a:solidFill>
                            <a:schemeClr val="dk1"/>
                          </a:solidFill>
                          <a:effectLst/>
                          <a:latin typeface="+mn-lt"/>
                          <a:ea typeface="+mn-ea"/>
                          <a:cs typeface="B Nazanin" panose="00000400000000000000" pitchFamily="2" charset="-78"/>
                        </a:rPr>
                        <a:t>1723</a:t>
                      </a:r>
                      <a:endParaRPr lang="en-US" sz="1600" b="1" kern="1200" dirty="0" smtClean="0">
                        <a:solidFill>
                          <a:schemeClr val="dk1"/>
                        </a:solidFill>
                        <a:effectLst/>
                        <a:latin typeface="+mn-lt"/>
                        <a:ea typeface="+mn-ea"/>
                        <a:cs typeface="B Nazanin" panose="00000400000000000000" pitchFamily="2" charset="-78"/>
                      </a:endParaRPr>
                    </a:p>
                  </a:txBody>
                  <a:tcPr marL="68580" marR="68580" marT="0" marB="0"/>
                </a:tc>
                <a:extLst>
                  <a:ext uri="{0D108BD9-81ED-4DB2-BD59-A6C34878D82A}">
                    <a16:rowId xmlns:a16="http://schemas.microsoft.com/office/drawing/2014/main" val="3858887432"/>
                  </a:ext>
                </a:extLst>
              </a:tr>
              <a:tr h="0">
                <a:tc>
                  <a:txBody>
                    <a:bodyPr/>
                    <a:lstStyle/>
                    <a:p>
                      <a:pPr marL="0" marR="0" algn="r" rtl="1">
                        <a:lnSpc>
                          <a:spcPct val="107000"/>
                        </a:lnSpc>
                        <a:spcBef>
                          <a:spcPts val="0"/>
                        </a:spcBef>
                        <a:spcAft>
                          <a:spcPts val="0"/>
                        </a:spcAft>
                      </a:pPr>
                      <a:r>
                        <a:rPr lang="ar-SA" sz="1600" b="1" dirty="0">
                          <a:effectLst/>
                          <a:cs typeface="B Nazanin" panose="00000400000000000000" pitchFamily="2" charset="-78"/>
                        </a:rPr>
                        <a:t>تعداد دوره های </a:t>
                      </a:r>
                      <a:r>
                        <a:rPr lang="ar-SA" sz="1600" b="1" dirty="0" smtClean="0">
                          <a:effectLst/>
                          <a:cs typeface="B Nazanin" panose="00000400000000000000" pitchFamily="2" charset="-78"/>
                        </a:rPr>
                        <a:t>آموزش</a:t>
                      </a:r>
                      <a:r>
                        <a:rPr lang="fa-IR" sz="1600" b="1" baseline="0" dirty="0" smtClean="0">
                          <a:effectLst/>
                          <a:cs typeface="B Nazanin" panose="00000400000000000000" pitchFamily="2" charset="-78"/>
                        </a:rPr>
                        <a:t> و</a:t>
                      </a:r>
                      <a:r>
                        <a:rPr lang="ar-SA" sz="1600" b="1" dirty="0" smtClean="0">
                          <a:effectLst/>
                          <a:cs typeface="B Nazanin" panose="00000400000000000000" pitchFamily="2" charset="-78"/>
                        </a:rPr>
                        <a:t> </a:t>
                      </a:r>
                      <a:r>
                        <a:rPr lang="ar-SA" sz="1600" b="1" dirty="0">
                          <a:effectLst/>
                          <a:cs typeface="B Nazanin" panose="00000400000000000000" pitchFamily="2" charset="-78"/>
                        </a:rPr>
                        <a:t>توانمندسازی مدیران</a:t>
                      </a:r>
                      <a:endParaRPr lang="en-US" sz="2000" b="1" dirty="0">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tc>
                <a:tc>
                  <a:txBody>
                    <a:bodyPr/>
                    <a:lstStyle/>
                    <a:p>
                      <a:pPr marL="0" marR="0" algn="ctr" rtl="1">
                        <a:lnSpc>
                          <a:spcPct val="107000"/>
                        </a:lnSpc>
                        <a:spcBef>
                          <a:spcPts val="0"/>
                        </a:spcBef>
                        <a:spcAft>
                          <a:spcPts val="0"/>
                        </a:spcAft>
                      </a:pPr>
                      <a:r>
                        <a:rPr lang="ar-SA" sz="1600" b="1" kern="1200" dirty="0" smtClean="0">
                          <a:solidFill>
                            <a:schemeClr val="dk1"/>
                          </a:solidFill>
                          <a:effectLst/>
                          <a:latin typeface="+mn-lt"/>
                          <a:ea typeface="+mn-ea"/>
                          <a:cs typeface="B Nazanin" panose="00000400000000000000" pitchFamily="2" charset="-78"/>
                        </a:rPr>
                        <a:t>26</a:t>
                      </a:r>
                      <a:endParaRPr lang="en-US" sz="1600" b="1" kern="1200" dirty="0">
                        <a:solidFill>
                          <a:schemeClr val="dk1"/>
                        </a:solidFill>
                        <a:effectLst/>
                        <a:latin typeface="+mn-lt"/>
                        <a:ea typeface="+mn-ea"/>
                        <a:cs typeface="B Nazanin" panose="00000400000000000000" pitchFamily="2" charset="-78"/>
                      </a:endParaRPr>
                    </a:p>
                  </a:txBody>
                  <a:tcPr marL="68580" marR="68580" marT="0" marB="0"/>
                </a:tc>
                <a:extLst>
                  <a:ext uri="{0D108BD9-81ED-4DB2-BD59-A6C34878D82A}">
                    <a16:rowId xmlns:a16="http://schemas.microsoft.com/office/drawing/2014/main" val="2421245836"/>
                  </a:ext>
                </a:extLst>
              </a:tr>
              <a:tr h="0">
                <a:tc>
                  <a:txBody>
                    <a:bodyPr/>
                    <a:lstStyle/>
                    <a:p>
                      <a:pPr marL="0" marR="0" algn="r" rtl="1">
                        <a:lnSpc>
                          <a:spcPct val="107000"/>
                        </a:lnSpc>
                        <a:spcBef>
                          <a:spcPts val="0"/>
                        </a:spcBef>
                        <a:spcAft>
                          <a:spcPts val="0"/>
                        </a:spcAft>
                      </a:pPr>
                      <a:r>
                        <a:rPr lang="ar-SA" sz="1600" b="1">
                          <a:effectLst/>
                          <a:cs typeface="B Nazanin" panose="00000400000000000000" pitchFamily="2" charset="-78"/>
                        </a:rPr>
                        <a:t>تعداد پیشنهادات ثبت شده</a:t>
                      </a:r>
                      <a:endParaRPr lang="en-US" sz="2000" b="1">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tc>
                <a:tc>
                  <a:txBody>
                    <a:bodyPr/>
                    <a:lstStyle/>
                    <a:p>
                      <a:pPr marL="0" marR="0" algn="ctr" rtl="1">
                        <a:lnSpc>
                          <a:spcPct val="107000"/>
                        </a:lnSpc>
                        <a:spcBef>
                          <a:spcPts val="0"/>
                        </a:spcBef>
                        <a:spcAft>
                          <a:spcPts val="0"/>
                        </a:spcAft>
                      </a:pPr>
                      <a:r>
                        <a:rPr lang="ar-SA" sz="1600" b="1" kern="1200" dirty="0">
                          <a:solidFill>
                            <a:schemeClr val="dk1"/>
                          </a:solidFill>
                          <a:effectLst/>
                          <a:latin typeface="+mn-lt"/>
                          <a:ea typeface="+mn-ea"/>
                          <a:cs typeface="B Nazanin" panose="00000400000000000000" pitchFamily="2" charset="-78"/>
                        </a:rPr>
                        <a:t>19</a:t>
                      </a:r>
                      <a:endParaRPr lang="en-US" sz="1600" b="1" kern="1200" dirty="0">
                        <a:solidFill>
                          <a:schemeClr val="dk1"/>
                        </a:solidFill>
                        <a:effectLst/>
                        <a:latin typeface="+mn-lt"/>
                        <a:ea typeface="+mn-ea"/>
                        <a:cs typeface="B Nazanin" panose="00000400000000000000" pitchFamily="2" charset="-78"/>
                      </a:endParaRPr>
                    </a:p>
                  </a:txBody>
                  <a:tcPr marL="68580" marR="68580" marT="0" marB="0"/>
                </a:tc>
                <a:extLst>
                  <a:ext uri="{0D108BD9-81ED-4DB2-BD59-A6C34878D82A}">
                    <a16:rowId xmlns:a16="http://schemas.microsoft.com/office/drawing/2014/main" val="1837768890"/>
                  </a:ext>
                </a:extLst>
              </a:tr>
              <a:tr h="0">
                <a:tc>
                  <a:txBody>
                    <a:bodyPr/>
                    <a:lstStyle/>
                    <a:p>
                      <a:pPr marL="0" marR="0" algn="r" rtl="1">
                        <a:lnSpc>
                          <a:spcPct val="107000"/>
                        </a:lnSpc>
                        <a:spcBef>
                          <a:spcPts val="0"/>
                        </a:spcBef>
                        <a:spcAft>
                          <a:spcPts val="0"/>
                        </a:spcAft>
                      </a:pPr>
                      <a:r>
                        <a:rPr lang="ar-SA" sz="1600" b="1" dirty="0">
                          <a:effectLst/>
                          <a:cs typeface="B Nazanin" panose="00000400000000000000" pitchFamily="2" charset="-78"/>
                        </a:rPr>
                        <a:t>تعداد دانش و تجارب ثبت شده</a:t>
                      </a:r>
                      <a:endParaRPr lang="en-US" sz="2000" b="1" dirty="0">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tc>
                <a:tc>
                  <a:txBody>
                    <a:bodyPr/>
                    <a:lstStyle/>
                    <a:p>
                      <a:pPr marL="0" marR="0" algn="ctr" rtl="1">
                        <a:lnSpc>
                          <a:spcPct val="107000"/>
                        </a:lnSpc>
                        <a:spcBef>
                          <a:spcPts val="0"/>
                        </a:spcBef>
                        <a:spcAft>
                          <a:spcPts val="0"/>
                        </a:spcAft>
                      </a:pPr>
                      <a:r>
                        <a:rPr lang="ar-SA" sz="1600" b="1" dirty="0">
                          <a:effectLst/>
                          <a:cs typeface="B Nazanin" panose="00000400000000000000" pitchFamily="2" charset="-78"/>
                        </a:rPr>
                        <a:t>14</a:t>
                      </a:r>
                      <a:endParaRPr lang="en-US" sz="2000" b="1" dirty="0">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tc>
                <a:extLst>
                  <a:ext uri="{0D108BD9-81ED-4DB2-BD59-A6C34878D82A}">
                    <a16:rowId xmlns:a16="http://schemas.microsoft.com/office/drawing/2014/main" val="3313618613"/>
                  </a:ext>
                </a:extLst>
              </a:tr>
              <a:tr h="0">
                <a:tc>
                  <a:txBody>
                    <a:bodyPr/>
                    <a:lstStyle/>
                    <a:p>
                      <a:pPr marL="0" marR="0" algn="r" rtl="1">
                        <a:lnSpc>
                          <a:spcPct val="107000"/>
                        </a:lnSpc>
                        <a:spcBef>
                          <a:spcPts val="0"/>
                        </a:spcBef>
                        <a:spcAft>
                          <a:spcPts val="0"/>
                        </a:spcAft>
                      </a:pPr>
                      <a:r>
                        <a:rPr lang="ar-SA" sz="1600" b="1" dirty="0">
                          <a:effectLst/>
                          <a:cs typeface="B Nazanin" panose="00000400000000000000" pitchFamily="2" charset="-78"/>
                        </a:rPr>
                        <a:t>تعداد بازنشسته های سال جدید</a:t>
                      </a:r>
                      <a:endParaRPr lang="en-US" sz="2000" b="1" dirty="0">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tc>
                <a:tc>
                  <a:txBody>
                    <a:bodyPr/>
                    <a:lstStyle/>
                    <a:p>
                      <a:pPr marL="0" marR="0" algn="ctr" rtl="1">
                        <a:lnSpc>
                          <a:spcPct val="107000"/>
                        </a:lnSpc>
                        <a:spcBef>
                          <a:spcPts val="0"/>
                        </a:spcBef>
                        <a:spcAft>
                          <a:spcPts val="0"/>
                        </a:spcAft>
                      </a:pPr>
                      <a:r>
                        <a:rPr lang="ar-SA" sz="1600" b="1" dirty="0">
                          <a:effectLst/>
                          <a:cs typeface="B Nazanin" panose="00000400000000000000" pitchFamily="2" charset="-78"/>
                        </a:rPr>
                        <a:t>98</a:t>
                      </a:r>
                      <a:endParaRPr lang="en-US" sz="2000" b="1" dirty="0">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tc>
                <a:extLst>
                  <a:ext uri="{0D108BD9-81ED-4DB2-BD59-A6C34878D82A}">
                    <a16:rowId xmlns:a16="http://schemas.microsoft.com/office/drawing/2014/main" val="895738552"/>
                  </a:ext>
                </a:extLst>
              </a:tr>
              <a:tr h="0">
                <a:tc>
                  <a:txBody>
                    <a:bodyPr/>
                    <a:lstStyle/>
                    <a:p>
                      <a:pPr marL="0" marR="0" algn="r" rtl="1">
                        <a:lnSpc>
                          <a:spcPct val="107000"/>
                        </a:lnSpc>
                        <a:spcBef>
                          <a:spcPts val="0"/>
                        </a:spcBef>
                        <a:spcAft>
                          <a:spcPts val="0"/>
                        </a:spcAft>
                      </a:pPr>
                      <a:r>
                        <a:rPr lang="ar-SA" sz="1600" b="1">
                          <a:effectLst/>
                          <a:cs typeface="B Nazanin" panose="00000400000000000000" pitchFamily="2" charset="-78"/>
                        </a:rPr>
                        <a:t>تعداد پروژه های بهره وری </a:t>
                      </a:r>
                      <a:endParaRPr lang="en-US" sz="2000" b="1">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tc>
                <a:tc>
                  <a:txBody>
                    <a:bodyPr/>
                    <a:lstStyle/>
                    <a:p>
                      <a:pPr marL="0" marR="0" algn="ctr" rtl="1">
                        <a:lnSpc>
                          <a:spcPct val="107000"/>
                        </a:lnSpc>
                        <a:spcBef>
                          <a:spcPts val="0"/>
                        </a:spcBef>
                        <a:spcAft>
                          <a:spcPts val="0"/>
                        </a:spcAft>
                      </a:pPr>
                      <a:r>
                        <a:rPr lang="ar-SA" sz="1600" b="1" dirty="0">
                          <a:effectLst/>
                          <a:cs typeface="B Nazanin" panose="00000400000000000000" pitchFamily="2" charset="-78"/>
                        </a:rPr>
                        <a:t>42</a:t>
                      </a:r>
                      <a:endParaRPr lang="en-US" sz="2000" b="1" dirty="0">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tc>
                <a:extLst>
                  <a:ext uri="{0D108BD9-81ED-4DB2-BD59-A6C34878D82A}">
                    <a16:rowId xmlns:a16="http://schemas.microsoft.com/office/drawing/2014/main" val="2644005062"/>
                  </a:ext>
                </a:extLst>
              </a:tr>
              <a:tr h="0">
                <a:tc>
                  <a:txBody>
                    <a:bodyPr/>
                    <a:lstStyle/>
                    <a:p>
                      <a:pPr marL="0" marR="0" algn="r" rtl="1">
                        <a:lnSpc>
                          <a:spcPct val="107000"/>
                        </a:lnSpc>
                        <a:spcBef>
                          <a:spcPts val="0"/>
                        </a:spcBef>
                        <a:spcAft>
                          <a:spcPts val="0"/>
                        </a:spcAft>
                      </a:pPr>
                      <a:r>
                        <a:rPr lang="ar-SA" sz="1600" b="1" dirty="0">
                          <a:effectLst/>
                          <a:cs typeface="B Nazanin" panose="00000400000000000000" pitchFamily="2" charset="-78"/>
                        </a:rPr>
                        <a:t>درصد پیشرفت کل برنامه عملیاتی مدیریت منابع انسانی</a:t>
                      </a:r>
                      <a:endParaRPr lang="en-US" sz="2000" b="1" dirty="0">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tc>
                <a:tc>
                  <a:txBody>
                    <a:bodyPr/>
                    <a:lstStyle/>
                    <a:p>
                      <a:pPr marL="0" marR="0" algn="ctr" rtl="1">
                        <a:lnSpc>
                          <a:spcPct val="107000"/>
                        </a:lnSpc>
                        <a:spcBef>
                          <a:spcPts val="0"/>
                        </a:spcBef>
                        <a:spcAft>
                          <a:spcPts val="0"/>
                        </a:spcAft>
                      </a:pPr>
                      <a:r>
                        <a:rPr lang="ar-SA" sz="1600" b="1" dirty="0">
                          <a:effectLst/>
                          <a:cs typeface="B Nazanin" panose="00000400000000000000" pitchFamily="2" charset="-78"/>
                        </a:rPr>
                        <a:t>100 درصد</a:t>
                      </a:r>
                      <a:endParaRPr lang="en-US" sz="2000" b="1" dirty="0">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tc>
                <a:extLst>
                  <a:ext uri="{0D108BD9-81ED-4DB2-BD59-A6C34878D82A}">
                    <a16:rowId xmlns:a16="http://schemas.microsoft.com/office/drawing/2014/main" val="2772371629"/>
                  </a:ext>
                </a:extLst>
              </a:tr>
              <a:tr h="0">
                <a:tc>
                  <a:txBody>
                    <a:bodyPr/>
                    <a:lstStyle/>
                    <a:p>
                      <a:pPr marL="0" marR="0" algn="r" rtl="1">
                        <a:lnSpc>
                          <a:spcPct val="107000"/>
                        </a:lnSpc>
                        <a:spcBef>
                          <a:spcPts val="0"/>
                        </a:spcBef>
                        <a:spcAft>
                          <a:spcPts val="0"/>
                        </a:spcAft>
                      </a:pPr>
                      <a:r>
                        <a:rPr lang="fa-IR" sz="1600" b="1" kern="1200" dirty="0" smtClean="0">
                          <a:solidFill>
                            <a:schemeClr val="lt1"/>
                          </a:solidFill>
                          <a:effectLst/>
                          <a:latin typeface="+mn-lt"/>
                          <a:ea typeface="+mn-ea"/>
                          <a:cs typeface="B Nazanin" panose="00000400000000000000" pitchFamily="2" charset="-78"/>
                        </a:rPr>
                        <a:t>تعدد سامانه های مدیریت منابع انسانی</a:t>
                      </a:r>
                      <a:endParaRPr lang="en-US" sz="1600" b="1" kern="1200" dirty="0">
                        <a:solidFill>
                          <a:schemeClr val="lt1"/>
                        </a:solidFill>
                        <a:effectLst/>
                        <a:latin typeface="+mn-lt"/>
                        <a:ea typeface="+mn-ea"/>
                        <a:cs typeface="B Nazanin" panose="00000400000000000000" pitchFamily="2" charset="-78"/>
                      </a:endParaRPr>
                    </a:p>
                  </a:txBody>
                  <a:tcPr marL="68580" marR="68580" marT="0" marB="0"/>
                </a:tc>
                <a:tc>
                  <a:txBody>
                    <a:bodyPr/>
                    <a:lstStyle/>
                    <a:p>
                      <a:pPr marL="0" marR="0" algn="ctr" rtl="1">
                        <a:lnSpc>
                          <a:spcPct val="107000"/>
                        </a:lnSpc>
                        <a:spcBef>
                          <a:spcPts val="0"/>
                        </a:spcBef>
                        <a:spcAft>
                          <a:spcPts val="0"/>
                        </a:spcAft>
                      </a:pPr>
                      <a:r>
                        <a:rPr lang="fa-IR" sz="1600" b="1" kern="1200" dirty="0" smtClean="0">
                          <a:solidFill>
                            <a:schemeClr val="dk1"/>
                          </a:solidFill>
                          <a:effectLst/>
                          <a:latin typeface="+mn-lt"/>
                          <a:ea typeface="+mn-ea"/>
                          <a:cs typeface="B Nazanin" panose="00000400000000000000" pitchFamily="2" charset="-78"/>
                        </a:rPr>
                        <a:t>17</a:t>
                      </a:r>
                      <a:endParaRPr lang="en-US" sz="1600" b="1" kern="1200" dirty="0">
                        <a:solidFill>
                          <a:schemeClr val="dk1"/>
                        </a:solidFill>
                        <a:effectLst/>
                        <a:latin typeface="+mn-lt"/>
                        <a:ea typeface="+mn-ea"/>
                        <a:cs typeface="B Nazanin" panose="00000400000000000000" pitchFamily="2" charset="-78"/>
                      </a:endParaRPr>
                    </a:p>
                  </a:txBody>
                  <a:tcPr marL="68580" marR="68580" marT="0" marB="0"/>
                </a:tc>
                <a:extLst>
                  <a:ext uri="{0D108BD9-81ED-4DB2-BD59-A6C34878D82A}">
                    <a16:rowId xmlns:a16="http://schemas.microsoft.com/office/drawing/2014/main" val="1657913859"/>
                  </a:ext>
                </a:extLst>
              </a:tr>
              <a:tr h="0">
                <a:tc>
                  <a:txBody>
                    <a:bodyPr/>
                    <a:lstStyle/>
                    <a:p>
                      <a:pPr marL="0" marR="0" algn="r" rtl="1">
                        <a:lnSpc>
                          <a:spcPct val="107000"/>
                        </a:lnSpc>
                        <a:spcBef>
                          <a:spcPts val="0"/>
                        </a:spcBef>
                        <a:spcAft>
                          <a:spcPts val="0"/>
                        </a:spcAft>
                      </a:pPr>
                      <a:r>
                        <a:rPr lang="ar-SA" sz="1600" b="1">
                          <a:effectLst/>
                          <a:cs typeface="B Nazanin" panose="00000400000000000000" pitchFamily="2" charset="-78"/>
                        </a:rPr>
                        <a:t>تعداد برنامه عملیاتی مدیریت منابع انسانی</a:t>
                      </a:r>
                      <a:endParaRPr lang="en-US" sz="2000" b="1">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tc>
                <a:tc>
                  <a:txBody>
                    <a:bodyPr/>
                    <a:lstStyle/>
                    <a:p>
                      <a:pPr marL="0" marR="0" algn="ctr" rtl="1">
                        <a:lnSpc>
                          <a:spcPct val="107000"/>
                        </a:lnSpc>
                        <a:spcBef>
                          <a:spcPts val="0"/>
                        </a:spcBef>
                        <a:spcAft>
                          <a:spcPts val="0"/>
                        </a:spcAft>
                      </a:pPr>
                      <a:r>
                        <a:rPr lang="ar-SA" sz="1600" b="1" dirty="0">
                          <a:effectLst/>
                          <a:cs typeface="B Nazanin" panose="00000400000000000000" pitchFamily="2" charset="-78"/>
                        </a:rPr>
                        <a:t>31</a:t>
                      </a:r>
                      <a:endParaRPr lang="en-US" sz="2000" b="1" dirty="0">
                        <a:effectLst/>
                        <a:latin typeface="Calibri" panose="020F0502020204030204" pitchFamily="34" charset="0"/>
                        <a:ea typeface="Calibri" panose="020F0502020204030204" pitchFamily="34" charset="0"/>
                        <a:cs typeface="B Nazanin" panose="00000400000000000000" pitchFamily="2" charset="-78"/>
                      </a:endParaRPr>
                    </a:p>
                  </a:txBody>
                  <a:tcPr marL="68580" marR="68580" marT="0" marB="0"/>
                </a:tc>
                <a:extLst>
                  <a:ext uri="{0D108BD9-81ED-4DB2-BD59-A6C34878D82A}">
                    <a16:rowId xmlns:a16="http://schemas.microsoft.com/office/drawing/2014/main" val="2286918388"/>
                  </a:ext>
                </a:extLst>
              </a:tr>
              <a:tr h="0">
                <a:tc>
                  <a:txBody>
                    <a:bodyPr/>
                    <a:lstStyle/>
                    <a:p>
                      <a:pPr marL="0" marR="0" algn="r" rtl="1">
                        <a:lnSpc>
                          <a:spcPct val="107000"/>
                        </a:lnSpc>
                        <a:spcBef>
                          <a:spcPts val="0"/>
                        </a:spcBef>
                        <a:spcAft>
                          <a:spcPts val="0"/>
                        </a:spcAft>
                      </a:pPr>
                      <a:r>
                        <a:rPr lang="fa-IR" sz="1600" b="1" kern="1200" dirty="0" smtClean="0">
                          <a:solidFill>
                            <a:schemeClr val="lt1"/>
                          </a:solidFill>
                          <a:effectLst/>
                          <a:latin typeface="+mn-lt"/>
                          <a:ea typeface="+mn-ea"/>
                          <a:cs typeface="B Nazanin" panose="00000400000000000000" pitchFamily="2" charset="-78"/>
                        </a:rPr>
                        <a:t>تعداد کل برنامه های عملیاتی اختصاصی دانشگاه</a:t>
                      </a:r>
                      <a:endParaRPr lang="en-US" sz="1600" b="1" kern="1200" dirty="0">
                        <a:solidFill>
                          <a:schemeClr val="lt1"/>
                        </a:solidFill>
                        <a:effectLst/>
                        <a:latin typeface="+mn-lt"/>
                        <a:ea typeface="+mn-ea"/>
                        <a:cs typeface="B Nazanin" panose="00000400000000000000" pitchFamily="2" charset="-78"/>
                      </a:endParaRPr>
                    </a:p>
                  </a:txBody>
                  <a:tcPr marL="68580" marR="68580" marT="0" marB="0"/>
                </a:tc>
                <a:tc>
                  <a:txBody>
                    <a:bodyPr/>
                    <a:lstStyle/>
                    <a:p>
                      <a:pPr marL="0" marR="0" algn="ctr" rtl="1">
                        <a:lnSpc>
                          <a:spcPct val="107000"/>
                        </a:lnSpc>
                        <a:spcBef>
                          <a:spcPts val="0"/>
                        </a:spcBef>
                        <a:spcAft>
                          <a:spcPts val="0"/>
                        </a:spcAft>
                      </a:pPr>
                      <a:r>
                        <a:rPr lang="fa-IR" sz="1600" b="1" kern="1200" dirty="0" smtClean="0">
                          <a:solidFill>
                            <a:schemeClr val="dk1"/>
                          </a:solidFill>
                          <a:effectLst/>
                          <a:latin typeface="+mn-lt"/>
                          <a:ea typeface="+mn-ea"/>
                          <a:cs typeface="B Nazanin" panose="00000400000000000000" pitchFamily="2" charset="-78"/>
                        </a:rPr>
                        <a:t>702</a:t>
                      </a:r>
                      <a:endParaRPr lang="en-US" sz="1600" b="1" kern="1200" dirty="0">
                        <a:solidFill>
                          <a:schemeClr val="dk1"/>
                        </a:solidFill>
                        <a:effectLst/>
                        <a:latin typeface="+mn-lt"/>
                        <a:ea typeface="+mn-ea"/>
                        <a:cs typeface="B Nazanin" panose="00000400000000000000" pitchFamily="2" charset="-78"/>
                      </a:endParaRPr>
                    </a:p>
                  </a:txBody>
                  <a:tcPr marL="68580" marR="68580" marT="0" marB="0"/>
                </a:tc>
                <a:extLst>
                  <a:ext uri="{0D108BD9-81ED-4DB2-BD59-A6C34878D82A}">
                    <a16:rowId xmlns:a16="http://schemas.microsoft.com/office/drawing/2014/main" val="3714436645"/>
                  </a:ext>
                </a:extLst>
              </a:tr>
            </a:tbl>
          </a:graphicData>
        </a:graphic>
      </p:graphicFrame>
    </p:spTree>
    <p:extLst>
      <p:ext uri="{BB962C8B-B14F-4D97-AF65-F5344CB8AC3E}">
        <p14:creationId xmlns:p14="http://schemas.microsoft.com/office/powerpoint/2010/main" val="39934894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01827"/>
          </a:xfrm>
          <a:solidFill>
            <a:schemeClr val="accent1">
              <a:lumMod val="20000"/>
              <a:lumOff val="80000"/>
            </a:schemeClr>
          </a:solidFill>
        </p:spPr>
        <p:txBody>
          <a:bodyPr>
            <a:normAutofit/>
          </a:bodyPr>
          <a:lstStyle/>
          <a:p>
            <a:pPr algn="ctr" rtl="1"/>
            <a:r>
              <a:rPr lang="fa-IR" sz="3600" b="1" dirty="0" smtClean="0">
                <a:cs typeface="B Nazanin" panose="00000400000000000000" pitchFamily="2" charset="-78"/>
              </a:rPr>
              <a:t>اقدامات برجسته و شاخص در دوره ریاست آقای دکتر توکلی</a:t>
            </a:r>
            <a:endParaRPr lang="en-US" sz="3600" b="1" dirty="0">
              <a:cs typeface="B Nazanin" panose="00000400000000000000" pitchFamily="2" charset="-78"/>
            </a:endParaRPr>
          </a:p>
        </p:txBody>
      </p:sp>
      <p:sp>
        <p:nvSpPr>
          <p:cNvPr id="3" name="Content Placeholder 2"/>
          <p:cNvSpPr>
            <a:spLocks noGrp="1"/>
          </p:cNvSpPr>
          <p:nvPr>
            <p:ph idx="1"/>
          </p:nvPr>
        </p:nvSpPr>
        <p:spPr>
          <a:xfrm>
            <a:off x="838200" y="1072055"/>
            <a:ext cx="10515600" cy="5654566"/>
          </a:xfrm>
        </p:spPr>
        <p:txBody>
          <a:bodyPr>
            <a:noAutofit/>
          </a:bodyPr>
          <a:lstStyle/>
          <a:p>
            <a:pPr lvl="0" algn="just" rtl="1">
              <a:lnSpc>
                <a:spcPct val="170000"/>
              </a:lnSpc>
            </a:pPr>
            <a:r>
              <a:rPr lang="ar-SA" sz="1600" b="1" dirty="0" smtClean="0">
                <a:cs typeface="B Nazanin" panose="00000400000000000000" pitchFamily="2" charset="-78"/>
              </a:rPr>
              <a:t>اجرای </a:t>
            </a:r>
            <a:r>
              <a:rPr lang="ar-SA" sz="1600" b="1" dirty="0">
                <a:cs typeface="B Nazanin" panose="00000400000000000000" pitchFamily="2" charset="-78"/>
              </a:rPr>
              <a:t>اثربخشی سطح سه و چهار بصورت الکترونیکی در سامانه </a:t>
            </a:r>
            <a:r>
              <a:rPr lang="ar-SA" sz="1600" b="1" dirty="0" smtClean="0">
                <a:cs typeface="B Nazanin" panose="00000400000000000000" pitchFamily="2" charset="-78"/>
              </a:rPr>
              <a:t>آموزش</a:t>
            </a:r>
            <a:r>
              <a:rPr lang="fa-IR" sz="1600" b="1" dirty="0" smtClean="0">
                <a:cs typeface="B Nazanin" panose="00000400000000000000" pitchFamily="2" charset="-78"/>
              </a:rPr>
              <a:t> کارکنان و مدیران</a:t>
            </a:r>
            <a:r>
              <a:rPr lang="ar-SA" sz="1600" b="1" dirty="0" smtClean="0">
                <a:cs typeface="B Nazanin" panose="00000400000000000000" pitchFamily="2" charset="-78"/>
              </a:rPr>
              <a:t> </a:t>
            </a:r>
            <a:r>
              <a:rPr lang="ar-SA" sz="1600" b="1" dirty="0">
                <a:cs typeface="B Nazanin" panose="00000400000000000000" pitchFamily="2" charset="-78"/>
              </a:rPr>
              <a:t>برای </a:t>
            </a:r>
            <a:r>
              <a:rPr lang="fa-IR" sz="1600" b="1" dirty="0" smtClean="0">
                <a:cs typeface="B Nazanin" panose="00000400000000000000" pitchFamily="2" charset="-78"/>
              </a:rPr>
              <a:t>نخستین</a:t>
            </a:r>
            <a:r>
              <a:rPr lang="ar-SA" sz="1600" b="1" dirty="0" smtClean="0">
                <a:cs typeface="B Nazanin" panose="00000400000000000000" pitchFamily="2" charset="-78"/>
              </a:rPr>
              <a:t> </a:t>
            </a:r>
            <a:r>
              <a:rPr lang="ar-SA" sz="1600" b="1" dirty="0">
                <a:cs typeface="B Nazanin" panose="00000400000000000000" pitchFamily="2" charset="-78"/>
              </a:rPr>
              <a:t>بار</a:t>
            </a:r>
            <a:r>
              <a:rPr lang="fa-IR" sz="1600" b="1" dirty="0">
                <a:cs typeface="B Nazanin" panose="00000400000000000000" pitchFamily="2" charset="-78"/>
              </a:rPr>
              <a:t> </a:t>
            </a:r>
            <a:endParaRPr lang="en-US" sz="1600" dirty="0">
              <a:cs typeface="B Nazanin" panose="00000400000000000000" pitchFamily="2" charset="-78"/>
            </a:endParaRPr>
          </a:p>
          <a:p>
            <a:pPr lvl="0" algn="just" rtl="1">
              <a:lnSpc>
                <a:spcPct val="170000"/>
              </a:lnSpc>
            </a:pPr>
            <a:r>
              <a:rPr lang="ar-SA" sz="1600" b="1" dirty="0" smtClean="0">
                <a:cs typeface="B Nazanin" panose="00000400000000000000" pitchFamily="2" charset="-78"/>
              </a:rPr>
              <a:t>ایجاد </a:t>
            </a:r>
            <a:r>
              <a:rPr lang="ar-SA" sz="1600" b="1" dirty="0">
                <a:cs typeface="B Nazanin" panose="00000400000000000000" pitchFamily="2" charset="-78"/>
              </a:rPr>
              <a:t>بستر لازم و تعریف گردش کار رابطین آموزشی جهت راه اندازی نیازسنجی آموزشی الکترونیکی کارکنان </a:t>
            </a:r>
            <a:r>
              <a:rPr lang="fa-IR" sz="1600" b="1" dirty="0">
                <a:cs typeface="B Nazanin" panose="00000400000000000000" pitchFamily="2" charset="-78"/>
              </a:rPr>
              <a:t>برای سال آتی </a:t>
            </a:r>
            <a:r>
              <a:rPr lang="fa-IR" sz="1600" b="1" dirty="0" smtClean="0">
                <a:cs typeface="B Nazanin" panose="00000400000000000000" pitchFamily="2" charset="-78"/>
              </a:rPr>
              <a:t>برای نخستین بار</a:t>
            </a:r>
            <a:endParaRPr lang="en-US" sz="1600" dirty="0">
              <a:cs typeface="B Nazanin" panose="00000400000000000000" pitchFamily="2" charset="-78"/>
            </a:endParaRPr>
          </a:p>
          <a:p>
            <a:pPr lvl="0" algn="just" rtl="1">
              <a:lnSpc>
                <a:spcPct val="170000"/>
              </a:lnSpc>
            </a:pPr>
            <a:r>
              <a:rPr lang="fa-IR" sz="1600" b="1" dirty="0">
                <a:cs typeface="B Nazanin" panose="00000400000000000000" pitchFamily="2" charset="-78"/>
              </a:rPr>
              <a:t>بروزرسانی بانک مدرسین دانشگاه با رویکرد استفاده از اعضای هیات علمی  و افراد با مقطع تحصیلی </a:t>
            </a:r>
            <a:r>
              <a:rPr lang="fa-IR" sz="1600" b="1" dirty="0" smtClean="0">
                <a:cs typeface="B Nazanin" panose="00000400000000000000" pitchFamily="2" charset="-78"/>
              </a:rPr>
              <a:t>دکتری و </a:t>
            </a:r>
            <a:r>
              <a:rPr lang="ar-SA" sz="1600" b="1" dirty="0">
                <a:cs typeface="B Nazanin" panose="00000400000000000000" pitchFamily="2" charset="-78"/>
              </a:rPr>
              <a:t>بررسی صلاحیت مدرسین دوره های آموزشی در سطح واحدهای </a:t>
            </a:r>
            <a:r>
              <a:rPr lang="fa-IR" sz="1600" b="1" dirty="0">
                <a:cs typeface="B Nazanin" panose="00000400000000000000" pitchFamily="2" charset="-78"/>
              </a:rPr>
              <a:t>تابعه </a:t>
            </a:r>
            <a:r>
              <a:rPr lang="ar-SA" sz="1600" b="1" dirty="0">
                <a:cs typeface="B Nazanin" panose="00000400000000000000" pitchFamily="2" charset="-78"/>
              </a:rPr>
              <a:t>دانشگاه</a:t>
            </a:r>
            <a:endParaRPr lang="en-US" sz="1600" dirty="0">
              <a:cs typeface="B Nazanin" panose="00000400000000000000" pitchFamily="2" charset="-78"/>
            </a:endParaRPr>
          </a:p>
          <a:p>
            <a:pPr lvl="0" algn="just" rtl="1">
              <a:lnSpc>
                <a:spcPct val="170000"/>
              </a:lnSpc>
            </a:pPr>
            <a:r>
              <a:rPr lang="ar-SA" sz="1600" b="1" dirty="0">
                <a:cs typeface="B Nazanin" panose="00000400000000000000" pitchFamily="2" charset="-78"/>
              </a:rPr>
              <a:t>افزایش میزان اجرای دوره های الکترونیکی بصورت آفلاین و آنلاین در بستر سامانه آموزش و نرم افزار های </a:t>
            </a:r>
            <a:r>
              <a:rPr lang="en-US" sz="1600" b="1" dirty="0">
                <a:cs typeface="B Nazanin" panose="00000400000000000000" pitchFamily="2" charset="-78"/>
              </a:rPr>
              <a:t>sky room </a:t>
            </a:r>
            <a:r>
              <a:rPr lang="fa-IR" sz="1600" b="1" dirty="0">
                <a:cs typeface="B Nazanin" panose="00000400000000000000" pitchFamily="2" charset="-78"/>
              </a:rPr>
              <a:t> و </a:t>
            </a:r>
            <a:r>
              <a:rPr lang="en-US" sz="1600" b="1" dirty="0">
                <a:cs typeface="B Nazanin" panose="00000400000000000000" pitchFamily="2" charset="-78"/>
              </a:rPr>
              <a:t> big blue button</a:t>
            </a:r>
            <a:r>
              <a:rPr lang="fa-IR" sz="1600" b="1" dirty="0">
                <a:cs typeface="B Nazanin" panose="00000400000000000000" pitchFamily="2" charset="-78"/>
              </a:rPr>
              <a:t>      </a:t>
            </a:r>
            <a:endParaRPr lang="en-US" sz="1600" dirty="0">
              <a:cs typeface="B Nazanin" panose="00000400000000000000" pitchFamily="2" charset="-78"/>
            </a:endParaRPr>
          </a:p>
          <a:p>
            <a:pPr lvl="0" algn="just" rtl="1">
              <a:lnSpc>
                <a:spcPct val="170000"/>
              </a:lnSpc>
            </a:pPr>
            <a:r>
              <a:rPr lang="fa-IR" sz="1600" b="1" dirty="0">
                <a:cs typeface="B Nazanin" panose="00000400000000000000" pitchFamily="2" charset="-78"/>
              </a:rPr>
              <a:t>برنامه ریزی و هماهنگی  جهت تهیه فیلم های آموزشی تحت عنوان اربعین در حوزه سلامت جهت بهره برداری کلیه کارکنان دانشگاهها</a:t>
            </a:r>
            <a:endParaRPr lang="en-US" sz="1600" dirty="0">
              <a:cs typeface="B Nazanin" panose="00000400000000000000" pitchFamily="2" charset="-78"/>
            </a:endParaRPr>
          </a:p>
          <a:p>
            <a:pPr algn="just" rtl="1">
              <a:lnSpc>
                <a:spcPct val="170000"/>
              </a:lnSpc>
            </a:pPr>
            <a:r>
              <a:rPr lang="fa-IR" sz="1600" b="1" dirty="0" smtClean="0">
                <a:cs typeface="B Nazanin" panose="00000400000000000000" pitchFamily="2" charset="-78"/>
              </a:rPr>
              <a:t>برگزاری </a:t>
            </a:r>
            <a:r>
              <a:rPr lang="fa-IR" sz="1600" b="1" dirty="0">
                <a:cs typeface="B Nazanin" panose="00000400000000000000" pitchFamily="2" charset="-78"/>
              </a:rPr>
              <a:t>14 جلسه کلاسهای آموزشی توانمند سازی همکاران شاغل در مدیریت منابع انسانی واحدهای تابعه به صورت حضوری به روش کوچینگ(مربی گری)</a:t>
            </a:r>
            <a:endParaRPr lang="en-US" sz="1600" dirty="0">
              <a:cs typeface="B Nazanin" panose="00000400000000000000" pitchFamily="2" charset="-78"/>
            </a:endParaRPr>
          </a:p>
          <a:p>
            <a:pPr algn="just" rtl="1">
              <a:lnSpc>
                <a:spcPct val="170000"/>
              </a:lnSpc>
            </a:pPr>
            <a:r>
              <a:rPr lang="fa-IR" sz="1600" b="1" dirty="0" smtClean="0">
                <a:cs typeface="B Nazanin" panose="00000400000000000000" pitchFamily="2" charset="-78"/>
              </a:rPr>
              <a:t>پایش </a:t>
            </a:r>
            <a:r>
              <a:rPr lang="fa-IR" sz="1600" b="1" dirty="0">
                <a:cs typeface="B Nazanin" panose="00000400000000000000" pitchFamily="2" charset="-78"/>
              </a:rPr>
              <a:t>برگزاری دوره های آموزشی در واحدهای تابعه(26 واحد) برای اولین بار جهت ارتقا بهره وری و افزایش کیفیت اجرای دوره های  مصوب شده</a:t>
            </a:r>
            <a:endParaRPr lang="en-US" sz="1600" dirty="0">
              <a:cs typeface="B Nazanin" panose="00000400000000000000" pitchFamily="2" charset="-78"/>
            </a:endParaRPr>
          </a:p>
          <a:p>
            <a:pPr algn="just" rtl="1">
              <a:lnSpc>
                <a:spcPct val="170000"/>
              </a:lnSpc>
            </a:pPr>
            <a:r>
              <a:rPr lang="fa-IR" sz="1600" b="1" dirty="0" smtClean="0">
                <a:cs typeface="B Nazanin" panose="00000400000000000000" pitchFamily="2" charset="-78"/>
              </a:rPr>
              <a:t>کسب </a:t>
            </a:r>
            <a:r>
              <a:rPr lang="fa-IR" sz="1600" b="1" dirty="0">
                <a:cs typeface="B Nazanin" panose="00000400000000000000" pitchFamily="2" charset="-78"/>
              </a:rPr>
              <a:t>رتبه اول در ارزیابی عملکرد شهید رجایی در سال 1403 در شاخصهای برگزاری دوره های آموزشی کارکنان و مدیران و اثربخشی دوره ها</a:t>
            </a:r>
            <a:endParaRPr lang="en-US" sz="1600" dirty="0">
              <a:cs typeface="B Nazanin" panose="00000400000000000000" pitchFamily="2" charset="-78"/>
            </a:endParaRPr>
          </a:p>
        </p:txBody>
      </p:sp>
    </p:spTree>
    <p:extLst>
      <p:ext uri="{BB962C8B-B14F-4D97-AF65-F5344CB8AC3E}">
        <p14:creationId xmlns:p14="http://schemas.microsoft.com/office/powerpoint/2010/main" val="29734317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9220" y="178676"/>
            <a:ext cx="10515600" cy="6348248"/>
          </a:xfrm>
        </p:spPr>
        <p:txBody>
          <a:bodyPr>
            <a:normAutofit/>
          </a:bodyPr>
          <a:lstStyle/>
          <a:p>
            <a:pPr algn="just" rtl="1">
              <a:lnSpc>
                <a:spcPct val="150000"/>
              </a:lnSpc>
            </a:pPr>
            <a:r>
              <a:rPr lang="fa-IR" sz="2400" b="1" dirty="0" smtClean="0">
                <a:cs typeface="B Nazanin" panose="00000400000000000000" pitchFamily="2" charset="-78"/>
              </a:rPr>
              <a:t>اجرای </a:t>
            </a:r>
            <a:r>
              <a:rPr lang="fa-IR" sz="2400" b="1" dirty="0">
                <a:cs typeface="B Nazanin" panose="00000400000000000000" pitchFamily="2" charset="-78"/>
              </a:rPr>
              <a:t>مدل ارزیابی عملکرد بر اساس مدل تعالی 34000 جهت شفاف سازی انتظارات عملکردی </a:t>
            </a:r>
            <a:r>
              <a:rPr lang="fa-IR" sz="2400" b="1" dirty="0" smtClean="0">
                <a:cs typeface="B Nazanin" panose="00000400000000000000" pitchFamily="2" charset="-78"/>
              </a:rPr>
              <a:t>مدیران</a:t>
            </a:r>
          </a:p>
          <a:p>
            <a:pPr algn="r" rtl="1">
              <a:lnSpc>
                <a:spcPct val="150000"/>
              </a:lnSpc>
            </a:pPr>
            <a:r>
              <a:rPr lang="ar-SA" sz="2400" b="1" dirty="0" smtClean="0">
                <a:cs typeface="B Nazanin" panose="00000400000000000000" pitchFamily="2" charset="-78"/>
              </a:rPr>
              <a:t>به </a:t>
            </a:r>
            <a:r>
              <a:rPr lang="ar-SA" sz="2400" b="1" dirty="0">
                <a:cs typeface="B Nazanin" panose="00000400000000000000" pitchFamily="2" charset="-78"/>
              </a:rPr>
              <a:t>روز رسانی سند جامع برنامه ریزی نیروی انسانی دانشگاه با در نظر گرفتن معیارهایی از قبیل: تشکیلات- سقف تفاهم</a:t>
            </a:r>
            <a:r>
              <a:rPr lang="fa-IR" sz="2400" b="1" dirty="0">
                <a:cs typeface="B Nazanin" panose="00000400000000000000" pitchFamily="2" charset="-78"/>
              </a:rPr>
              <a:t> </a:t>
            </a:r>
            <a:r>
              <a:rPr lang="ar-SA" sz="2400" b="1" dirty="0">
                <a:cs typeface="B Nazanin" panose="00000400000000000000" pitchFamily="2" charset="-78"/>
              </a:rPr>
              <a:t>نامه- برنامه های توسعه ای مراکز- تعداد نیروی خروجی و ...</a:t>
            </a:r>
            <a:endParaRPr lang="fa-IR" sz="2400" b="1" dirty="0">
              <a:cs typeface="B Nazanin" panose="00000400000000000000" pitchFamily="2" charset="-78"/>
            </a:endParaRPr>
          </a:p>
          <a:p>
            <a:pPr algn="r" rtl="1">
              <a:lnSpc>
                <a:spcPct val="150000"/>
              </a:lnSpc>
            </a:pPr>
            <a:r>
              <a:rPr lang="fa-IR" sz="2400" b="1" dirty="0">
                <a:cs typeface="B Nazanin" panose="00000400000000000000" pitchFamily="2" charset="-78"/>
              </a:rPr>
              <a:t>پیاده سازی </a:t>
            </a:r>
            <a:r>
              <a:rPr lang="fa-IR" sz="2400" b="1" dirty="0" smtClean="0">
                <a:cs typeface="B Nazanin" panose="00000400000000000000" pitchFamily="2" charset="-78"/>
              </a:rPr>
              <a:t> محاسبات آنکالی </a:t>
            </a:r>
            <a:r>
              <a:rPr lang="fa-IR" sz="2400" b="1" dirty="0">
                <a:cs typeface="B Nazanin" panose="00000400000000000000" pitchFamily="2" charset="-78"/>
              </a:rPr>
              <a:t>در نرم افزار حضور و غیاب چارگون</a:t>
            </a:r>
            <a:endParaRPr lang="en-US" sz="2400" b="1" dirty="0">
              <a:cs typeface="B Nazanin" panose="00000400000000000000" pitchFamily="2" charset="-78"/>
            </a:endParaRPr>
          </a:p>
          <a:p>
            <a:pPr algn="r" rtl="1">
              <a:lnSpc>
                <a:spcPct val="150000"/>
              </a:lnSpc>
            </a:pPr>
            <a:r>
              <a:rPr lang="fa-IR" sz="2400" b="1" dirty="0">
                <a:cs typeface="B Nazanin" panose="00000400000000000000" pitchFamily="2" charset="-78"/>
              </a:rPr>
              <a:t>پیاده سازی فرمول مشمولین کاهش ساعت کار قانون حق اشعه (گروه الف و ب) در نرم افزار حضور و غیاب چارگون</a:t>
            </a:r>
            <a:endParaRPr lang="en-US" sz="2400" b="1" dirty="0">
              <a:cs typeface="B Nazanin" panose="00000400000000000000" pitchFamily="2" charset="-78"/>
            </a:endParaRPr>
          </a:p>
          <a:p>
            <a:pPr algn="r" rtl="1">
              <a:lnSpc>
                <a:spcPct val="150000"/>
              </a:lnSpc>
            </a:pPr>
            <a:r>
              <a:rPr lang="fa-IR" sz="2400" b="1" dirty="0">
                <a:cs typeface="B Nazanin" panose="00000400000000000000" pitchFamily="2" charset="-78"/>
              </a:rPr>
              <a:t>پایش اطلاعات سیستم پرسنلی و احکام کلیه واحدهای تابعه دانشگاه</a:t>
            </a:r>
            <a:endParaRPr lang="en-US" sz="2400" b="1" dirty="0">
              <a:cs typeface="B Nazanin" panose="00000400000000000000" pitchFamily="2" charset="-78"/>
            </a:endParaRPr>
          </a:p>
          <a:p>
            <a:pPr algn="r" rtl="1">
              <a:lnSpc>
                <a:spcPct val="150000"/>
              </a:lnSpc>
            </a:pPr>
            <a:r>
              <a:rPr lang="fa-IR" sz="2400" b="1" dirty="0">
                <a:cs typeface="B Nazanin" panose="00000400000000000000" pitchFamily="2" charset="-78"/>
              </a:rPr>
              <a:t>ایجاد بانک اطلاعاتی تبدیل وضعیت ایثارگران در نرم افزار پرسنلی چارگون</a:t>
            </a:r>
            <a:endParaRPr lang="en-US" sz="2400" b="1" dirty="0">
              <a:cs typeface="B Nazanin" panose="00000400000000000000" pitchFamily="2" charset="-78"/>
            </a:endParaRPr>
          </a:p>
          <a:p>
            <a:pPr algn="just" rtl="1">
              <a:lnSpc>
                <a:spcPct val="150000"/>
              </a:lnSpc>
            </a:pPr>
            <a:endParaRPr lang="fa-IR" sz="2400" b="1" dirty="0">
              <a:cs typeface="B Nazanin" panose="00000400000000000000" pitchFamily="2" charset="-78"/>
            </a:endParaRPr>
          </a:p>
        </p:txBody>
      </p:sp>
    </p:spTree>
    <p:extLst>
      <p:ext uri="{BB962C8B-B14F-4D97-AF65-F5344CB8AC3E}">
        <p14:creationId xmlns:p14="http://schemas.microsoft.com/office/powerpoint/2010/main" val="18796405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4628" y="599090"/>
            <a:ext cx="10515600" cy="5517931"/>
          </a:xfrm>
        </p:spPr>
        <p:txBody>
          <a:bodyPr>
            <a:normAutofit/>
          </a:bodyPr>
          <a:lstStyle/>
          <a:p>
            <a:pPr lvl="0" algn="just" rtl="1">
              <a:lnSpc>
                <a:spcPct val="150000"/>
              </a:lnSpc>
            </a:pPr>
            <a:r>
              <a:rPr lang="ar-SA" sz="2000" b="1" dirty="0" smtClean="0">
                <a:cs typeface="B Nazanin" panose="00000400000000000000" pitchFamily="2" charset="-78"/>
              </a:rPr>
              <a:t>ثبت نام</a:t>
            </a:r>
            <a:r>
              <a:rPr lang="fa-IR" sz="2000" b="1" dirty="0">
                <a:cs typeface="B Nazanin" panose="00000400000000000000" pitchFamily="2" charset="-78"/>
              </a:rPr>
              <a:t> </a:t>
            </a:r>
            <a:r>
              <a:rPr lang="fa-IR" sz="2000" b="1" dirty="0" smtClean="0">
                <a:cs typeface="B Nazanin" panose="00000400000000000000" pitchFamily="2" charset="-78"/>
              </a:rPr>
              <a:t>در </a:t>
            </a:r>
            <a:r>
              <a:rPr lang="ar-SA" sz="2000" b="1" dirty="0" smtClean="0">
                <a:cs typeface="B Nazanin" panose="00000400000000000000" pitchFamily="2" charset="-78"/>
              </a:rPr>
              <a:t>جشنواره </a:t>
            </a:r>
            <a:r>
              <a:rPr lang="ar-SA" sz="2000" b="1" dirty="0">
                <a:cs typeface="B Nazanin" panose="00000400000000000000" pitchFamily="2" charset="-78"/>
              </a:rPr>
              <a:t>جایزه تعالی 34000 منابع </a:t>
            </a:r>
            <a:r>
              <a:rPr lang="ar-SA" sz="2000" b="1" dirty="0" smtClean="0">
                <a:cs typeface="B Nazanin" panose="00000400000000000000" pitchFamily="2" charset="-78"/>
              </a:rPr>
              <a:t>انسانی</a:t>
            </a:r>
            <a:r>
              <a:rPr lang="fa-IR" sz="2000" b="1" dirty="0" smtClean="0">
                <a:cs typeface="B Nazanin" panose="00000400000000000000" pitchFamily="2" charset="-78"/>
              </a:rPr>
              <a:t> برای سال دوم</a:t>
            </a:r>
            <a:endParaRPr lang="en-US" sz="2000" b="1" dirty="0">
              <a:cs typeface="B Nazanin" panose="00000400000000000000" pitchFamily="2" charset="-78"/>
            </a:endParaRPr>
          </a:p>
          <a:p>
            <a:pPr lvl="0" algn="just" rtl="1">
              <a:lnSpc>
                <a:spcPct val="150000"/>
              </a:lnSpc>
            </a:pPr>
            <a:r>
              <a:rPr lang="fa-IR" sz="2000" b="1" dirty="0" smtClean="0">
                <a:cs typeface="B Nazanin" panose="00000400000000000000" pitchFamily="2" charset="-78"/>
              </a:rPr>
              <a:t>برگزاری </a:t>
            </a:r>
            <a:r>
              <a:rPr lang="fa-IR" sz="2000" b="1" dirty="0">
                <a:cs typeface="B Nazanin" panose="00000400000000000000" pitchFamily="2" charset="-78"/>
              </a:rPr>
              <a:t>دوره آموزشی تاثیر نظام پیشنهادات بر عملکرد و بهره وری کارکنان ویژه مدیران ارشد</a:t>
            </a:r>
            <a:endParaRPr lang="en-US" sz="2000" b="1" dirty="0">
              <a:cs typeface="B Nazanin" panose="00000400000000000000" pitchFamily="2" charset="-78"/>
            </a:endParaRPr>
          </a:p>
          <a:p>
            <a:pPr lvl="0" algn="just" rtl="1">
              <a:lnSpc>
                <a:spcPct val="150000"/>
              </a:lnSpc>
            </a:pPr>
            <a:r>
              <a:rPr lang="ar-SA" sz="2000" b="1" dirty="0">
                <a:cs typeface="B Nazanin" panose="00000400000000000000" pitchFamily="2" charset="-78"/>
              </a:rPr>
              <a:t>تهیه مستندات لازم جهت اخذ مجوز کانون ارزیابی شایستگی حرفه ای مدیران و کارکنان</a:t>
            </a:r>
            <a:endParaRPr lang="en-US" sz="2000" b="1" dirty="0">
              <a:cs typeface="B Nazanin" panose="00000400000000000000" pitchFamily="2" charset="-78"/>
            </a:endParaRPr>
          </a:p>
          <a:p>
            <a:pPr lvl="0" algn="just" rtl="1">
              <a:lnSpc>
                <a:spcPct val="150000"/>
              </a:lnSpc>
            </a:pPr>
            <a:r>
              <a:rPr lang="ar-SA" sz="2000" b="1" dirty="0" smtClean="0">
                <a:cs typeface="B Nazanin" panose="00000400000000000000" pitchFamily="2" charset="-78"/>
              </a:rPr>
              <a:t>برگزاری </a:t>
            </a:r>
            <a:r>
              <a:rPr lang="fa-IR" sz="2000" b="1" dirty="0" smtClean="0">
                <a:cs typeface="B Nazanin" panose="00000400000000000000" pitchFamily="2" charset="-78"/>
              </a:rPr>
              <a:t>نشست</a:t>
            </a:r>
            <a:r>
              <a:rPr lang="ar-SA" sz="2000" b="1" dirty="0" smtClean="0">
                <a:cs typeface="B Nazanin" panose="00000400000000000000" pitchFamily="2" charset="-78"/>
              </a:rPr>
              <a:t> </a:t>
            </a:r>
            <a:r>
              <a:rPr lang="ar-SA" sz="2000" b="1" dirty="0">
                <a:cs typeface="B Nazanin" panose="00000400000000000000" pitchFamily="2" charset="-78"/>
              </a:rPr>
              <a:t>با دانشگاه فنی و حرفه ای در خصوص برگزاری جلسات آموزشی تربیت ارزیاب صلاحیت حرفه ای</a:t>
            </a:r>
            <a:endParaRPr lang="en-US" sz="2000" b="1" dirty="0">
              <a:cs typeface="B Nazanin" panose="00000400000000000000" pitchFamily="2" charset="-78"/>
            </a:endParaRPr>
          </a:p>
          <a:p>
            <a:pPr lvl="0" algn="just" rtl="1">
              <a:lnSpc>
                <a:spcPct val="150000"/>
              </a:lnSpc>
            </a:pPr>
            <a:r>
              <a:rPr lang="ar-SA" sz="2000" b="1" dirty="0" smtClean="0">
                <a:cs typeface="B Nazanin" panose="00000400000000000000" pitchFamily="2" charset="-78"/>
              </a:rPr>
              <a:t>فراخوان </a:t>
            </a:r>
            <a:r>
              <a:rPr lang="ar-SA" sz="2000" b="1" dirty="0">
                <a:cs typeface="B Nazanin" panose="00000400000000000000" pitchFamily="2" charset="-78"/>
              </a:rPr>
              <a:t>هم اندیشی مدیریت دانش و پیشنهادات جهت ارتقای بهره وری سازمان، وبژه ستاد وزارت و دانشگاه های علوم پزشکی و موسسه های وابسته قطب </a:t>
            </a:r>
            <a:r>
              <a:rPr lang="ar-SA" sz="2000" b="1" dirty="0" smtClean="0">
                <a:cs typeface="B Nazanin" panose="00000400000000000000" pitchFamily="2" charset="-78"/>
              </a:rPr>
              <a:t>ده</a:t>
            </a:r>
            <a:endParaRPr lang="fa-IR" sz="2000" b="1" dirty="0" smtClean="0">
              <a:cs typeface="B Nazanin" panose="00000400000000000000" pitchFamily="2" charset="-78"/>
            </a:endParaRPr>
          </a:p>
          <a:p>
            <a:pPr algn="r" rtl="1">
              <a:lnSpc>
                <a:spcPct val="150000"/>
              </a:lnSpc>
            </a:pPr>
            <a:r>
              <a:rPr lang="ar-SA" sz="2000" b="1" dirty="0">
                <a:cs typeface="B Nazanin" panose="00000400000000000000" pitchFamily="2" charset="-78"/>
              </a:rPr>
              <a:t>بازبینی وچاپ کتاب آئین نامه اداری واستخدامی وتشکیلاتی دانشگاه بعد از ده سال ،بررسی اشکالات سیستم پرسنلی کلیه واحدهای تابعه دانشگاه با حضور مدیران مرکز برای اولین بار در حوزه مدیریت توسعه سازمان </a:t>
            </a:r>
            <a:r>
              <a:rPr lang="ar-SA" sz="2000" b="1" dirty="0" smtClean="0">
                <a:cs typeface="B Nazanin" panose="00000400000000000000" pitchFamily="2" charset="-78"/>
              </a:rPr>
              <a:t>و</a:t>
            </a:r>
            <a:r>
              <a:rPr lang="fa-IR" sz="2000" b="1" dirty="0" smtClean="0">
                <a:cs typeface="B Nazanin" panose="00000400000000000000" pitchFamily="2" charset="-78"/>
              </a:rPr>
              <a:t> </a:t>
            </a:r>
            <a:r>
              <a:rPr lang="ar-SA" sz="2000" b="1" dirty="0" smtClean="0">
                <a:cs typeface="B Nazanin" panose="00000400000000000000" pitchFamily="2" charset="-78"/>
              </a:rPr>
              <a:t>سرمایه </a:t>
            </a:r>
            <a:r>
              <a:rPr lang="ar-SA" sz="2000" b="1" dirty="0">
                <a:cs typeface="B Nazanin" panose="00000400000000000000" pitchFamily="2" charset="-78"/>
              </a:rPr>
              <a:t>انسانی وپایش مجدد واعلام بازخورد </a:t>
            </a:r>
            <a:endParaRPr lang="en-US" sz="2000" b="1" dirty="0">
              <a:cs typeface="B Nazanin" panose="00000400000000000000" pitchFamily="2" charset="-78"/>
            </a:endParaRPr>
          </a:p>
          <a:p>
            <a:pPr algn="r" rtl="1">
              <a:lnSpc>
                <a:spcPct val="150000"/>
              </a:lnSpc>
            </a:pPr>
            <a:r>
              <a:rPr lang="fa-IR" sz="2000" b="1" dirty="0">
                <a:cs typeface="B Nazanin" panose="00000400000000000000" pitchFamily="2" charset="-78"/>
              </a:rPr>
              <a:t>تدوین پیش نویس سند تحول </a:t>
            </a:r>
            <a:r>
              <a:rPr lang="fa-IR" sz="2000" b="1" dirty="0" smtClean="0">
                <a:cs typeface="B Nazanin" panose="00000400000000000000" pitchFamily="2" charset="-78"/>
              </a:rPr>
              <a:t>دانشگاه</a:t>
            </a:r>
            <a:endParaRPr lang="en-US" sz="2000" b="1" dirty="0">
              <a:cs typeface="B Nazanin" panose="00000400000000000000" pitchFamily="2" charset="-78"/>
            </a:endParaRPr>
          </a:p>
        </p:txBody>
      </p:sp>
    </p:spTree>
    <p:extLst>
      <p:ext uri="{BB962C8B-B14F-4D97-AF65-F5344CB8AC3E}">
        <p14:creationId xmlns:p14="http://schemas.microsoft.com/office/powerpoint/2010/main" val="27637849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83476"/>
            <a:ext cx="10515600" cy="5693487"/>
          </a:xfrm>
        </p:spPr>
        <p:txBody>
          <a:bodyPr>
            <a:normAutofit fontScale="85000" lnSpcReduction="10000"/>
          </a:bodyPr>
          <a:lstStyle/>
          <a:p>
            <a:pPr lvl="0" algn="just" rtl="1">
              <a:lnSpc>
                <a:spcPct val="150000"/>
              </a:lnSpc>
            </a:pPr>
            <a:r>
              <a:rPr lang="ar-SA" sz="2400" b="1" dirty="0" smtClean="0">
                <a:cs typeface="B Nazanin" panose="00000400000000000000" pitchFamily="2" charset="-78"/>
              </a:rPr>
              <a:t>تهیه </a:t>
            </a:r>
            <a:r>
              <a:rPr lang="ar-SA" sz="2400" b="1" dirty="0">
                <a:cs typeface="B Nazanin" panose="00000400000000000000" pitchFamily="2" charset="-78"/>
              </a:rPr>
              <a:t>کارنامه برنامه های عملیاتی در 6 ماه اول سال </a:t>
            </a:r>
            <a:r>
              <a:rPr lang="fa-IR" sz="2400" b="1" dirty="0" smtClean="0">
                <a:cs typeface="B Nazanin" panose="00000400000000000000" pitchFamily="2" charset="-78"/>
              </a:rPr>
              <a:t>با توجه به تفاهم نامه های فی مابین رد و بدل شده با واحد های تابعه</a:t>
            </a:r>
            <a:endParaRPr lang="fa-IR" sz="2400" b="1" dirty="0" smtClean="0">
              <a:cs typeface="B Nazanin" panose="00000400000000000000" pitchFamily="2" charset="-78"/>
            </a:endParaRPr>
          </a:p>
          <a:p>
            <a:pPr lvl="0" algn="just" rtl="1">
              <a:lnSpc>
                <a:spcPct val="150000"/>
              </a:lnSpc>
            </a:pPr>
            <a:r>
              <a:rPr lang="ar-SA" sz="2400" b="1" dirty="0" smtClean="0">
                <a:cs typeface="B Nazanin" panose="00000400000000000000" pitchFamily="2" charset="-78"/>
              </a:rPr>
              <a:t>شرکت </a:t>
            </a:r>
            <a:r>
              <a:rPr lang="ar-SA" sz="2400" b="1" dirty="0">
                <a:cs typeface="B Nazanin" panose="00000400000000000000" pitchFamily="2" charset="-78"/>
              </a:rPr>
              <a:t>در فراخوان تندیس ملی بهره وری سال 1403 و ارسال 5 پروژه </a:t>
            </a:r>
            <a:r>
              <a:rPr lang="fa-IR" sz="2400" b="1" dirty="0" smtClean="0">
                <a:cs typeface="B Nazanin" panose="00000400000000000000" pitchFamily="2" charset="-78"/>
              </a:rPr>
              <a:t>بهره وری دانشگاه جهت فراخوان مذکور</a:t>
            </a:r>
          </a:p>
          <a:p>
            <a:pPr lvl="0" algn="just" rtl="1">
              <a:lnSpc>
                <a:spcPct val="150000"/>
              </a:lnSpc>
            </a:pPr>
            <a:r>
              <a:rPr lang="fa-IR" sz="2400" b="1" dirty="0" smtClean="0">
                <a:cs typeface="B Nazanin" panose="00000400000000000000" pitchFamily="2" charset="-78"/>
              </a:rPr>
              <a:t>مغایرت </a:t>
            </a:r>
            <a:r>
              <a:rPr lang="fa-IR" sz="2400" b="1" dirty="0">
                <a:cs typeface="B Nazanin" panose="00000400000000000000" pitchFamily="2" charset="-78"/>
              </a:rPr>
              <a:t>گیری سامانه جامع تشکیلات وزارت بهداشت با </a:t>
            </a:r>
            <a:r>
              <a:rPr lang="fa-IR" sz="2400" b="1" dirty="0" smtClean="0">
                <a:cs typeface="B Nazanin" panose="00000400000000000000" pitchFamily="2" charset="-78"/>
              </a:rPr>
              <a:t>سامانهساختار ملی </a:t>
            </a:r>
            <a:r>
              <a:rPr lang="fa-IR" sz="2400" b="1" dirty="0">
                <a:cs typeface="B Nazanin" panose="00000400000000000000" pitchFamily="2" charset="-78"/>
              </a:rPr>
              <a:t>سازمان اداری و استخدامی کشور(بررسی و اصلاح پستهای سازمانی دانشگاه در دو سامانه جهت اخذ شماره مستخدم / مغایرتهای موجود در مراکز بهداشتی درمانی، بیمارستانها، معاونتها، مراکز تحقیقاتی ارسال گردیده (دانشکده ها و شبکه های بهداشت در دست اقدام می باشد</a:t>
            </a:r>
            <a:r>
              <a:rPr lang="fa-IR" sz="2400" b="1" dirty="0" smtClean="0">
                <a:cs typeface="B Nazanin" panose="00000400000000000000" pitchFamily="2" charset="-78"/>
              </a:rPr>
              <a:t>))برای اولین بار در سطح دانشگاه </a:t>
            </a:r>
            <a:endParaRPr lang="en-US" sz="2400" b="1" dirty="0">
              <a:cs typeface="B Nazanin" panose="00000400000000000000" pitchFamily="2" charset="-78"/>
            </a:endParaRPr>
          </a:p>
          <a:p>
            <a:pPr algn="just" rtl="1">
              <a:lnSpc>
                <a:spcPct val="150000"/>
              </a:lnSpc>
            </a:pPr>
            <a:r>
              <a:rPr lang="fa-IR" sz="2400" b="1" dirty="0" smtClean="0">
                <a:cs typeface="B Nazanin" panose="00000400000000000000" pitchFamily="2" charset="-78"/>
              </a:rPr>
              <a:t>پیگیری </a:t>
            </a:r>
            <a:r>
              <a:rPr lang="fa-IR" sz="2400" b="1" dirty="0">
                <a:cs typeface="B Nazanin" panose="00000400000000000000" pitchFamily="2" charset="-78"/>
              </a:rPr>
              <a:t>اخذ تشکیلات</a:t>
            </a:r>
            <a:r>
              <a:rPr lang="ar-SA" sz="2400" b="1" dirty="0">
                <a:cs typeface="B Nazanin" panose="00000400000000000000" pitchFamily="2" charset="-78"/>
              </a:rPr>
              <a:t> بیمارستانهای جدید التاسیس و توسعه یافته محب کوثر – سوختگی باب الحوائج و روانپزشکی ایران (بیمارستان محب کوثر و روانپزشکی ایران انجام شده و روکش ها در مرحله نهایی امضا می باشد و درخصوص بیمارستان باب الحوائج مکاتبات مربوط به فرم ارزیابی و درصد پیشرفت فیزیکی انجام شده و در دست اقدام از طرف وزارت متبوع می باشد.</a:t>
            </a:r>
            <a:endParaRPr lang="en-US" sz="2400" b="1" dirty="0">
              <a:cs typeface="B Nazanin" panose="00000400000000000000" pitchFamily="2" charset="-78"/>
            </a:endParaRPr>
          </a:p>
          <a:p>
            <a:pPr algn="just" rtl="1">
              <a:lnSpc>
                <a:spcPct val="150000"/>
              </a:lnSpc>
            </a:pPr>
            <a:r>
              <a:rPr lang="ar-SA" sz="2400" b="1" dirty="0" smtClean="0">
                <a:cs typeface="B Nazanin" panose="00000400000000000000" pitchFamily="2" charset="-78"/>
              </a:rPr>
              <a:t> </a:t>
            </a:r>
            <a:r>
              <a:rPr lang="ar-SA" sz="2400" b="1" dirty="0">
                <a:cs typeface="B Nazanin" panose="00000400000000000000" pitchFamily="2" charset="-78"/>
              </a:rPr>
              <a:t>ایجاد گروه جوانی </a:t>
            </a:r>
            <a:r>
              <a:rPr lang="ar-SA" sz="2400" b="1" dirty="0" smtClean="0">
                <a:cs typeface="B Nazanin" panose="00000400000000000000" pitchFamily="2" charset="-78"/>
              </a:rPr>
              <a:t>جمعیت</a:t>
            </a:r>
            <a:r>
              <a:rPr lang="fa-IR" sz="2400" b="1" dirty="0" smtClean="0">
                <a:cs typeface="B Nazanin" panose="00000400000000000000" pitchFamily="2" charset="-78"/>
              </a:rPr>
              <a:t> در</a:t>
            </a:r>
            <a:r>
              <a:rPr lang="ar-SA" sz="2400" b="1" dirty="0" smtClean="0">
                <a:cs typeface="B Nazanin" panose="00000400000000000000" pitchFamily="2" charset="-78"/>
              </a:rPr>
              <a:t> </a:t>
            </a:r>
            <a:r>
              <a:rPr lang="ar-SA" sz="2400" b="1" dirty="0">
                <a:cs typeface="B Nazanin" panose="00000400000000000000" pitchFamily="2" charset="-78"/>
              </a:rPr>
              <a:t>معاونت </a:t>
            </a:r>
            <a:r>
              <a:rPr lang="ar-SA" sz="2400" b="1" dirty="0" smtClean="0">
                <a:cs typeface="B Nazanin" panose="00000400000000000000" pitchFamily="2" charset="-78"/>
              </a:rPr>
              <a:t>بهداشت</a:t>
            </a:r>
            <a:endParaRPr lang="en-US" sz="2400" b="1" dirty="0">
              <a:cs typeface="B Nazanin" panose="00000400000000000000" pitchFamily="2" charset="-78"/>
            </a:endParaRPr>
          </a:p>
        </p:txBody>
      </p:sp>
    </p:spTree>
    <p:extLst>
      <p:ext uri="{BB962C8B-B14F-4D97-AF65-F5344CB8AC3E}">
        <p14:creationId xmlns:p14="http://schemas.microsoft.com/office/powerpoint/2010/main" val="2594297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12034"/>
          </a:xfrm>
          <a:solidFill>
            <a:schemeClr val="accent1">
              <a:lumMod val="20000"/>
              <a:lumOff val="80000"/>
            </a:schemeClr>
          </a:solidFill>
        </p:spPr>
        <p:txBody>
          <a:bodyPr>
            <a:normAutofit/>
          </a:bodyPr>
          <a:lstStyle/>
          <a:p>
            <a:pPr algn="ctr"/>
            <a:r>
              <a:rPr lang="fa-IR" sz="3600" b="1" dirty="0" smtClean="0">
                <a:cs typeface="B Nazanin" panose="00000400000000000000" pitchFamily="2" charset="-78"/>
              </a:rPr>
              <a:t>انتظارات و پیشنهادات</a:t>
            </a:r>
            <a:endParaRPr lang="en-US" sz="3600" b="1" dirty="0">
              <a:cs typeface="B Nazanin" panose="00000400000000000000" pitchFamily="2" charset="-78"/>
            </a:endParaRPr>
          </a:p>
        </p:txBody>
      </p:sp>
      <p:sp>
        <p:nvSpPr>
          <p:cNvPr id="3" name="Content Placeholder 2"/>
          <p:cNvSpPr>
            <a:spLocks noGrp="1"/>
          </p:cNvSpPr>
          <p:nvPr>
            <p:ph idx="1"/>
          </p:nvPr>
        </p:nvSpPr>
        <p:spPr>
          <a:xfrm>
            <a:off x="838200" y="1082566"/>
            <a:ext cx="10515600" cy="5094397"/>
          </a:xfrm>
        </p:spPr>
        <p:txBody>
          <a:bodyPr>
            <a:normAutofit/>
          </a:bodyPr>
          <a:lstStyle/>
          <a:p>
            <a:pPr algn="just" rtl="1">
              <a:lnSpc>
                <a:spcPct val="150000"/>
              </a:lnSpc>
            </a:pPr>
            <a:r>
              <a:rPr lang="ar-SA" sz="2400" b="1" dirty="0" smtClean="0">
                <a:cs typeface="B Nazanin" panose="00000400000000000000" pitchFamily="2" charset="-78"/>
              </a:rPr>
              <a:t>ایجاد </a:t>
            </a:r>
            <a:r>
              <a:rPr lang="ar-SA" sz="2400" b="1" dirty="0">
                <a:cs typeface="B Nazanin" panose="00000400000000000000" pitchFamily="2" charset="-78"/>
              </a:rPr>
              <a:t>مرکز ملی آموزش مدیریت سلامت به منظور توانمندسازی نیروی </a:t>
            </a:r>
            <a:r>
              <a:rPr lang="ar-SA" sz="2400" b="1" dirty="0" smtClean="0">
                <a:cs typeface="B Nazanin" panose="00000400000000000000" pitchFamily="2" charset="-78"/>
              </a:rPr>
              <a:t>انسانی</a:t>
            </a:r>
            <a:r>
              <a:rPr lang="fa-IR" sz="2400" b="1" dirty="0" smtClean="0">
                <a:cs typeface="B Nazanin" panose="00000400000000000000" pitchFamily="2" charset="-78"/>
              </a:rPr>
              <a:t> </a:t>
            </a:r>
            <a:r>
              <a:rPr lang="ar-SA" sz="2400" b="1" dirty="0" smtClean="0">
                <a:cs typeface="B Nazanin" panose="00000400000000000000" pitchFamily="2" charset="-78"/>
              </a:rPr>
              <a:t>تصمیم </a:t>
            </a:r>
            <a:r>
              <a:rPr lang="ar-SA" sz="2400" b="1" dirty="0">
                <a:cs typeface="B Nazanin" panose="00000400000000000000" pitchFamily="2" charset="-78"/>
              </a:rPr>
              <a:t>ساز و سیاست گذار در نظام </a:t>
            </a:r>
            <a:r>
              <a:rPr lang="ar-SA" sz="2400" b="1" dirty="0" smtClean="0">
                <a:cs typeface="B Nazanin" panose="00000400000000000000" pitchFamily="2" charset="-78"/>
              </a:rPr>
              <a:t>سلامت</a:t>
            </a:r>
            <a:endParaRPr lang="fa-IR" sz="2400" b="1" dirty="0" smtClean="0">
              <a:cs typeface="B Nazanin" panose="00000400000000000000" pitchFamily="2" charset="-78"/>
            </a:endParaRPr>
          </a:p>
          <a:p>
            <a:pPr lvl="0" algn="just" rtl="1">
              <a:lnSpc>
                <a:spcPct val="150000"/>
              </a:lnSpc>
            </a:pPr>
            <a:r>
              <a:rPr lang="fa-IR" sz="2400" b="1" dirty="0" smtClean="0">
                <a:cs typeface="B Nazanin" panose="00000400000000000000" pitchFamily="2" charset="-78"/>
              </a:rPr>
              <a:t>برگزاری جلسات مشترک و اجماع نظر </a:t>
            </a:r>
            <a:r>
              <a:rPr lang="ar-SA" sz="2400" b="1" dirty="0" smtClean="0">
                <a:cs typeface="B Nazanin" panose="00000400000000000000" pitchFamily="2" charset="-78"/>
              </a:rPr>
              <a:t>کارشناسان </a:t>
            </a:r>
            <a:r>
              <a:rPr lang="ar-SA" sz="2400" b="1" dirty="0">
                <a:cs typeface="B Nazanin" panose="00000400000000000000" pitchFamily="2" charset="-78"/>
              </a:rPr>
              <a:t>مطلع در وزارت بهداشت، درمان و آموزش پزشکی  به عنوان دستگاه ملی سیاست گذار در حوزه بهداشت و درمان </a:t>
            </a:r>
            <a:r>
              <a:rPr lang="ar-SA" sz="2400" b="1" dirty="0" smtClean="0">
                <a:cs typeface="B Nazanin" panose="00000400000000000000" pitchFamily="2" charset="-78"/>
              </a:rPr>
              <a:t>در </a:t>
            </a:r>
            <a:r>
              <a:rPr lang="ar-SA" sz="2400" b="1" dirty="0">
                <a:cs typeface="B Nazanin" panose="00000400000000000000" pitchFamily="2" charset="-78"/>
              </a:rPr>
              <a:t>خصوص شاخص های عمومی و اختصاصی با سازمان مدیریت و برنامه ریزی استان  </a:t>
            </a:r>
            <a:endParaRPr lang="fa-IR" sz="2400" b="1" dirty="0" smtClean="0">
              <a:cs typeface="B Nazanin" panose="00000400000000000000" pitchFamily="2" charset="-78"/>
            </a:endParaRPr>
          </a:p>
          <a:p>
            <a:pPr lvl="0" algn="just" rtl="1">
              <a:lnSpc>
                <a:spcPct val="150000"/>
              </a:lnSpc>
            </a:pPr>
            <a:r>
              <a:rPr lang="fa-IR" sz="2400" b="1" dirty="0" smtClean="0">
                <a:cs typeface="B Nazanin" panose="00000400000000000000" pitchFamily="2" charset="-78"/>
              </a:rPr>
              <a:t>انجام ارزیابی اولیه </a:t>
            </a:r>
            <a:r>
              <a:rPr lang="ar-SA" sz="2400" b="1" dirty="0" smtClean="0">
                <a:cs typeface="B Nazanin" panose="00000400000000000000" pitchFamily="2" charset="-78"/>
              </a:rPr>
              <a:t>توسط </a:t>
            </a:r>
            <a:r>
              <a:rPr lang="ar-SA" sz="2400" b="1" dirty="0">
                <a:cs typeface="B Nazanin" panose="00000400000000000000" pitchFamily="2" charset="-78"/>
              </a:rPr>
              <a:t>وزارت بهداشت، درمان و آموزش پزشکی</a:t>
            </a:r>
            <a:r>
              <a:rPr lang="fa-IR" sz="2400" b="1" dirty="0" smtClean="0">
                <a:cs typeface="B Nazanin" panose="00000400000000000000" pitchFamily="2" charset="-78"/>
              </a:rPr>
              <a:t> </a:t>
            </a:r>
            <a:r>
              <a:rPr lang="ar-SA" sz="2400" b="1" dirty="0" smtClean="0">
                <a:cs typeface="B Nazanin" panose="00000400000000000000" pitchFamily="2" charset="-78"/>
              </a:rPr>
              <a:t>به </a:t>
            </a:r>
            <a:r>
              <a:rPr lang="ar-SA" sz="2400" b="1" dirty="0">
                <a:cs typeface="B Nazanin" panose="00000400000000000000" pitchFamily="2" charset="-78"/>
              </a:rPr>
              <a:t>منظور رفع نواقص در مستندات جشنواره شهید </a:t>
            </a:r>
            <a:r>
              <a:rPr lang="ar-SA" sz="2400" b="1" dirty="0" smtClean="0">
                <a:cs typeface="B Nazanin" panose="00000400000000000000" pitchFamily="2" charset="-78"/>
              </a:rPr>
              <a:t>رجایی</a:t>
            </a:r>
            <a:endParaRPr lang="en-US" sz="2400" b="1" dirty="0">
              <a:cs typeface="B Nazanin" panose="00000400000000000000" pitchFamily="2" charset="-78"/>
            </a:endParaRPr>
          </a:p>
          <a:p>
            <a:pPr algn="just" rtl="1">
              <a:lnSpc>
                <a:spcPct val="150000"/>
              </a:lnSpc>
            </a:pPr>
            <a:endParaRPr lang="en-US" sz="2400" b="1" dirty="0">
              <a:cs typeface="B Nazanin" panose="00000400000000000000" pitchFamily="2" charset="-78"/>
            </a:endParaRPr>
          </a:p>
        </p:txBody>
      </p:sp>
    </p:spTree>
    <p:extLst>
      <p:ext uri="{BB962C8B-B14F-4D97-AF65-F5344CB8AC3E}">
        <p14:creationId xmlns:p14="http://schemas.microsoft.com/office/powerpoint/2010/main" val="17270122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83779"/>
            <a:ext cx="10515600" cy="5893184"/>
          </a:xfrm>
        </p:spPr>
        <p:txBody>
          <a:bodyPr>
            <a:normAutofit lnSpcReduction="10000"/>
          </a:bodyPr>
          <a:lstStyle/>
          <a:p>
            <a:pPr algn="just" rtl="1">
              <a:lnSpc>
                <a:spcPct val="150000"/>
              </a:lnSpc>
            </a:pPr>
            <a:r>
              <a:rPr lang="ar-SA" sz="2400" b="1" dirty="0" smtClean="0">
                <a:cs typeface="B Nazanin" panose="00000400000000000000" pitchFamily="2" charset="-78"/>
              </a:rPr>
              <a:t>یکسان </a:t>
            </a:r>
            <a:r>
              <a:rPr lang="ar-SA" sz="2400" b="1" dirty="0">
                <a:cs typeface="B Nazanin" panose="00000400000000000000" pitchFamily="2" charset="-78"/>
              </a:rPr>
              <a:t>سازی و به روز رسانی شاخص های برآورد نیروی انسانی در تمامی حوزه ها  به صورت پویا </a:t>
            </a:r>
            <a:r>
              <a:rPr lang="ar-SA" sz="2400" b="1" dirty="0" smtClean="0">
                <a:cs typeface="B Nazanin" panose="00000400000000000000" pitchFamily="2" charset="-78"/>
              </a:rPr>
              <a:t>(کتاب </a:t>
            </a:r>
            <a:r>
              <a:rPr lang="ar-SA" sz="2400" b="1" dirty="0">
                <a:cs typeface="B Nazanin" panose="00000400000000000000" pitchFamily="2" charset="-78"/>
              </a:rPr>
              <a:t>نرم استاندارد ارایه شده به دانشگاه ها </a:t>
            </a:r>
            <a:r>
              <a:rPr lang="ar-SA" sz="2400" b="1" dirty="0" smtClean="0">
                <a:cs typeface="B Nazanin" panose="00000400000000000000" pitchFamily="2" charset="-78"/>
              </a:rPr>
              <a:t>صرفا</a:t>
            </a:r>
            <a:r>
              <a:rPr lang="fa-IR" sz="2400" b="1" dirty="0">
                <a:cs typeface="B Nazanin" panose="00000400000000000000" pitchFamily="2" charset="-78"/>
              </a:rPr>
              <a:t>ً</a:t>
            </a:r>
            <a:r>
              <a:rPr lang="ar-SA" sz="2400" b="1" dirty="0" smtClean="0">
                <a:cs typeface="B Nazanin" panose="00000400000000000000" pitchFamily="2" charset="-78"/>
              </a:rPr>
              <a:t> </a:t>
            </a:r>
            <a:r>
              <a:rPr lang="ar-SA" sz="2400" b="1" dirty="0">
                <a:cs typeface="B Nazanin" panose="00000400000000000000" pitchFamily="2" charset="-78"/>
              </a:rPr>
              <a:t>در خصوص حوزه درمان طراحی شده و سایر حوزه </a:t>
            </a:r>
            <a:r>
              <a:rPr lang="ar-SA" sz="2400" b="1" dirty="0" smtClean="0">
                <a:cs typeface="B Nazanin" panose="00000400000000000000" pitchFamily="2" charset="-78"/>
              </a:rPr>
              <a:t>ها</a:t>
            </a:r>
            <a:r>
              <a:rPr lang="fa-IR" sz="2400" b="1" dirty="0" smtClean="0">
                <a:cs typeface="B Nazanin" panose="00000400000000000000" pitchFamily="2" charset="-78"/>
              </a:rPr>
              <a:t>ی </a:t>
            </a:r>
            <a:r>
              <a:rPr lang="ar-SA" sz="2400" b="1" dirty="0" smtClean="0">
                <a:cs typeface="B Nazanin" panose="00000400000000000000" pitchFamily="2" charset="-78"/>
              </a:rPr>
              <a:t>آموزشی- </a:t>
            </a:r>
            <a:r>
              <a:rPr lang="ar-SA" sz="2400" b="1" dirty="0">
                <a:cs typeface="B Nazanin" panose="00000400000000000000" pitchFamily="2" charset="-78"/>
              </a:rPr>
              <a:t>بهداشتی و ... را مشمول نمی گردد</a:t>
            </a:r>
            <a:r>
              <a:rPr lang="ar-SA" sz="2400" b="1" dirty="0" smtClean="0">
                <a:cs typeface="B Nazanin" panose="00000400000000000000" pitchFamily="2" charset="-78"/>
              </a:rPr>
              <a:t>)</a:t>
            </a:r>
            <a:r>
              <a:rPr lang="fa-IR" sz="2400" b="1" dirty="0" smtClean="0">
                <a:cs typeface="B Nazanin" panose="00000400000000000000" pitchFamily="2" charset="-78"/>
              </a:rPr>
              <a:t>.</a:t>
            </a:r>
            <a:endParaRPr lang="en-US" sz="2400" b="1" dirty="0">
              <a:cs typeface="B Nazanin" panose="00000400000000000000" pitchFamily="2" charset="-78"/>
            </a:endParaRPr>
          </a:p>
          <a:p>
            <a:pPr algn="just" rtl="1">
              <a:lnSpc>
                <a:spcPct val="150000"/>
              </a:lnSpc>
            </a:pPr>
            <a:r>
              <a:rPr lang="ar-SA" sz="2400" b="1" dirty="0" smtClean="0">
                <a:cs typeface="B Nazanin" panose="00000400000000000000" pitchFamily="2" charset="-78"/>
              </a:rPr>
              <a:t>هماهنگی </a:t>
            </a:r>
            <a:r>
              <a:rPr lang="ar-SA" sz="2400" b="1" dirty="0">
                <a:cs typeface="B Nazanin" panose="00000400000000000000" pitchFamily="2" charset="-78"/>
              </a:rPr>
              <a:t>نشست های دوره ای به صورت فصلی به منظور ارتقا عملکرد و تبادل تجارب  دانشگاه ها در حوزه نیروی انسانی </a:t>
            </a:r>
            <a:endParaRPr lang="fa-IR" sz="2400" b="1" dirty="0" smtClean="0">
              <a:cs typeface="B Nazanin" panose="00000400000000000000" pitchFamily="2" charset="-78"/>
            </a:endParaRPr>
          </a:p>
          <a:p>
            <a:pPr algn="just" rtl="1">
              <a:lnSpc>
                <a:spcPct val="150000"/>
              </a:lnSpc>
            </a:pPr>
            <a:r>
              <a:rPr lang="ar-SA" sz="2400" b="1" dirty="0">
                <a:cs typeface="B Nazanin" panose="00000400000000000000" pitchFamily="2" charset="-78"/>
              </a:rPr>
              <a:t>صدور حکم پرسنلی منوط به تکمیل پرونده پرسنلی </a:t>
            </a:r>
            <a:r>
              <a:rPr lang="ar-SA" sz="2400" b="1" dirty="0" smtClean="0">
                <a:cs typeface="B Nazanin" panose="00000400000000000000" pitchFamily="2" charset="-78"/>
              </a:rPr>
              <a:t>اولیه </a:t>
            </a:r>
            <a:r>
              <a:rPr lang="ar-SA" sz="2400" b="1" dirty="0">
                <a:cs typeface="B Nazanin" panose="00000400000000000000" pitchFamily="2" charset="-78"/>
              </a:rPr>
              <a:t>استخدامی افراد جدیدالورود از قبیل سوء پیشینه ، آزمایشات ، طب کار ، تائیدیه تحصیلی ، مدرک تحصیلی و تائیدیه گزیش اطمینان حاصل شود</a:t>
            </a:r>
            <a:r>
              <a:rPr lang="ar-SA" sz="2400" b="1" dirty="0" smtClean="0">
                <a:cs typeface="B Nazanin" panose="00000400000000000000" pitchFamily="2" charset="-78"/>
              </a:rPr>
              <a:t>.</a:t>
            </a:r>
            <a:endParaRPr lang="fa-IR" sz="2400" b="1" dirty="0" smtClean="0">
              <a:cs typeface="B Nazanin" panose="00000400000000000000" pitchFamily="2" charset="-78"/>
            </a:endParaRPr>
          </a:p>
          <a:p>
            <a:pPr algn="just" rtl="1">
              <a:lnSpc>
                <a:spcPct val="150000"/>
              </a:lnSpc>
            </a:pPr>
            <a:r>
              <a:rPr lang="fa-IR" sz="2400" b="1" dirty="0" smtClean="0">
                <a:cs typeface="B Nazanin" panose="00000400000000000000" pitchFamily="2" charset="-78"/>
              </a:rPr>
              <a:t>بازنگری در فرایند کانون ارزیابی مدیران وزارت بهداشت و بومی گزینی آن با استانداردهای بخش بهداشت و درمان</a:t>
            </a:r>
            <a:endParaRPr lang="en-US" sz="2400" b="1" dirty="0">
              <a:cs typeface="B Nazanin" panose="00000400000000000000" pitchFamily="2" charset="-78"/>
            </a:endParaRPr>
          </a:p>
          <a:p>
            <a:pPr algn="r" rtl="1">
              <a:lnSpc>
                <a:spcPct val="150000"/>
              </a:lnSpc>
            </a:pPr>
            <a:endParaRPr lang="en-US" sz="2400" b="1" dirty="0">
              <a:cs typeface="B Nazanin" panose="00000400000000000000" pitchFamily="2" charset="-78"/>
            </a:endParaRPr>
          </a:p>
          <a:p>
            <a:pPr algn="r" rtl="1">
              <a:lnSpc>
                <a:spcPct val="150000"/>
              </a:lnSpc>
            </a:pPr>
            <a:endParaRPr lang="en-US" sz="2400" b="1" dirty="0">
              <a:cs typeface="B Nazanin" panose="00000400000000000000" pitchFamily="2" charset="-78"/>
            </a:endParaRPr>
          </a:p>
        </p:txBody>
      </p:sp>
    </p:spTree>
    <p:extLst>
      <p:ext uri="{BB962C8B-B14F-4D97-AF65-F5344CB8AC3E}">
        <p14:creationId xmlns:p14="http://schemas.microsoft.com/office/powerpoint/2010/main" val="42786697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TotalTime>
  <Words>924</Words>
  <Application>Microsoft Office PowerPoint</Application>
  <PresentationFormat>Widescreen</PresentationFormat>
  <Paragraphs>64</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B Nazanin</vt:lpstr>
      <vt:lpstr>Calibri</vt:lpstr>
      <vt:lpstr>Calibri Light</vt:lpstr>
      <vt:lpstr>Office Theme</vt:lpstr>
      <vt:lpstr>گزارش در خصوص نشست هفتگی روسای دانشگاهها  با مقام عالی وزارت </vt:lpstr>
      <vt:lpstr>گزارش وضعیت موجود</vt:lpstr>
      <vt:lpstr>اقدامات برجسته و شاخص در دوره ریاست آقای دکتر توکلی</vt:lpstr>
      <vt:lpstr>PowerPoint Presentation</vt:lpstr>
      <vt:lpstr>PowerPoint Presentation</vt:lpstr>
      <vt:lpstr>PowerPoint Presentation</vt:lpstr>
      <vt:lpstr>انتظارات و پیشنهادات</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زینب مالمون</dc:creator>
  <cp:lastModifiedBy>سعید رستم پور</cp:lastModifiedBy>
  <cp:revision>35</cp:revision>
  <dcterms:created xsi:type="dcterms:W3CDTF">2024-11-30T07:49:52Z</dcterms:created>
  <dcterms:modified xsi:type="dcterms:W3CDTF">2024-12-02T11:39:30Z</dcterms:modified>
</cp:coreProperties>
</file>