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3" r:id="rId6"/>
    <p:sldId id="266" r:id="rId7"/>
    <p:sldId id="259" r:id="rId8"/>
    <p:sldId id="26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12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09AC6B-1158-4630-B2C0-DAA0094DC7D2}"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4B571-8FAA-4637-9C95-2EB496096ECC}" type="slidenum">
              <a:rPr lang="en-US" smtClean="0"/>
              <a:t>‹#›</a:t>
            </a:fld>
            <a:endParaRPr lang="en-US"/>
          </a:p>
        </p:txBody>
      </p:sp>
    </p:spTree>
    <p:extLst>
      <p:ext uri="{BB962C8B-B14F-4D97-AF65-F5344CB8AC3E}">
        <p14:creationId xmlns:p14="http://schemas.microsoft.com/office/powerpoint/2010/main" val="13128915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9AC6B-1158-4630-B2C0-DAA0094DC7D2}"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4B571-8FAA-4637-9C95-2EB496096ECC}" type="slidenum">
              <a:rPr lang="en-US" smtClean="0"/>
              <a:t>‹#›</a:t>
            </a:fld>
            <a:endParaRPr lang="en-US"/>
          </a:p>
        </p:txBody>
      </p:sp>
    </p:spTree>
    <p:extLst>
      <p:ext uri="{BB962C8B-B14F-4D97-AF65-F5344CB8AC3E}">
        <p14:creationId xmlns:p14="http://schemas.microsoft.com/office/powerpoint/2010/main" val="9539729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9AC6B-1158-4630-B2C0-DAA0094DC7D2}"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4B571-8FAA-4637-9C95-2EB496096ECC}" type="slidenum">
              <a:rPr lang="en-US" smtClean="0"/>
              <a:t>‹#›</a:t>
            </a:fld>
            <a:endParaRPr lang="en-US"/>
          </a:p>
        </p:txBody>
      </p:sp>
    </p:spTree>
    <p:extLst>
      <p:ext uri="{BB962C8B-B14F-4D97-AF65-F5344CB8AC3E}">
        <p14:creationId xmlns:p14="http://schemas.microsoft.com/office/powerpoint/2010/main" val="3889112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C09AC6B-1158-4630-B2C0-DAA0094DC7D2}"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4B571-8FAA-4637-9C95-2EB496096ECC}" type="slidenum">
              <a:rPr lang="en-US" smtClean="0"/>
              <a:t>‹#›</a:t>
            </a:fld>
            <a:endParaRPr lang="en-US"/>
          </a:p>
        </p:txBody>
      </p:sp>
    </p:spTree>
    <p:extLst>
      <p:ext uri="{BB962C8B-B14F-4D97-AF65-F5344CB8AC3E}">
        <p14:creationId xmlns:p14="http://schemas.microsoft.com/office/powerpoint/2010/main" val="35794694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FC09AC6B-1158-4630-B2C0-DAA0094DC7D2}" type="datetimeFigureOut">
              <a:rPr lang="en-US" smtClean="0"/>
              <a:t>12/2/2024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EE4B571-8FAA-4637-9C95-2EB496096ECC}" type="slidenum">
              <a:rPr lang="en-US" smtClean="0"/>
              <a:t>‹#›</a:t>
            </a:fld>
            <a:endParaRPr lang="en-US"/>
          </a:p>
        </p:txBody>
      </p:sp>
    </p:spTree>
    <p:extLst>
      <p:ext uri="{BB962C8B-B14F-4D97-AF65-F5344CB8AC3E}">
        <p14:creationId xmlns:p14="http://schemas.microsoft.com/office/powerpoint/2010/main" val="19052370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C09AC6B-1158-4630-B2C0-DAA0094DC7D2}"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4B571-8FAA-4637-9C95-2EB496096ECC}" type="slidenum">
              <a:rPr lang="en-US" smtClean="0"/>
              <a:t>‹#›</a:t>
            </a:fld>
            <a:endParaRPr lang="en-US"/>
          </a:p>
        </p:txBody>
      </p:sp>
    </p:spTree>
    <p:extLst>
      <p:ext uri="{BB962C8B-B14F-4D97-AF65-F5344CB8AC3E}">
        <p14:creationId xmlns:p14="http://schemas.microsoft.com/office/powerpoint/2010/main" val="15447384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C09AC6B-1158-4630-B2C0-DAA0094DC7D2}" type="datetimeFigureOut">
              <a:rPr lang="en-US" smtClean="0"/>
              <a:t>12/2/2024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EE4B571-8FAA-4637-9C95-2EB496096ECC}" type="slidenum">
              <a:rPr lang="en-US" smtClean="0"/>
              <a:t>‹#›</a:t>
            </a:fld>
            <a:endParaRPr lang="en-US"/>
          </a:p>
        </p:txBody>
      </p:sp>
    </p:spTree>
    <p:extLst>
      <p:ext uri="{BB962C8B-B14F-4D97-AF65-F5344CB8AC3E}">
        <p14:creationId xmlns:p14="http://schemas.microsoft.com/office/powerpoint/2010/main" val="3630470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C09AC6B-1158-4630-B2C0-DAA0094DC7D2}" type="datetimeFigureOut">
              <a:rPr lang="en-US" smtClean="0"/>
              <a:t>12/2/2024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EE4B571-8FAA-4637-9C95-2EB496096ECC}" type="slidenum">
              <a:rPr lang="en-US" smtClean="0"/>
              <a:t>‹#›</a:t>
            </a:fld>
            <a:endParaRPr lang="en-US"/>
          </a:p>
        </p:txBody>
      </p:sp>
    </p:spTree>
    <p:extLst>
      <p:ext uri="{BB962C8B-B14F-4D97-AF65-F5344CB8AC3E}">
        <p14:creationId xmlns:p14="http://schemas.microsoft.com/office/powerpoint/2010/main" val="2774082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09AC6B-1158-4630-B2C0-DAA0094DC7D2}" type="datetimeFigureOut">
              <a:rPr lang="en-US" smtClean="0"/>
              <a:t>12/2/2024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EE4B571-8FAA-4637-9C95-2EB496096ECC}" type="slidenum">
              <a:rPr lang="en-US" smtClean="0"/>
              <a:t>‹#›</a:t>
            </a:fld>
            <a:endParaRPr lang="en-US"/>
          </a:p>
        </p:txBody>
      </p:sp>
    </p:spTree>
    <p:extLst>
      <p:ext uri="{BB962C8B-B14F-4D97-AF65-F5344CB8AC3E}">
        <p14:creationId xmlns:p14="http://schemas.microsoft.com/office/powerpoint/2010/main" val="3716907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09AC6B-1158-4630-B2C0-DAA0094DC7D2}"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4B571-8FAA-4637-9C95-2EB496096ECC}" type="slidenum">
              <a:rPr lang="en-US" smtClean="0"/>
              <a:t>‹#›</a:t>
            </a:fld>
            <a:endParaRPr lang="en-US"/>
          </a:p>
        </p:txBody>
      </p:sp>
    </p:spTree>
    <p:extLst>
      <p:ext uri="{BB962C8B-B14F-4D97-AF65-F5344CB8AC3E}">
        <p14:creationId xmlns:p14="http://schemas.microsoft.com/office/powerpoint/2010/main" val="42480427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FC09AC6B-1158-4630-B2C0-DAA0094DC7D2}" type="datetimeFigureOut">
              <a:rPr lang="en-US" smtClean="0"/>
              <a:t>12/2/2024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EE4B571-8FAA-4637-9C95-2EB496096ECC}" type="slidenum">
              <a:rPr lang="en-US" smtClean="0"/>
              <a:t>‹#›</a:t>
            </a:fld>
            <a:endParaRPr lang="en-US"/>
          </a:p>
        </p:txBody>
      </p:sp>
    </p:spTree>
    <p:extLst>
      <p:ext uri="{BB962C8B-B14F-4D97-AF65-F5344CB8AC3E}">
        <p14:creationId xmlns:p14="http://schemas.microsoft.com/office/powerpoint/2010/main" val="20726897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C09AC6B-1158-4630-B2C0-DAA0094DC7D2}" type="datetimeFigureOut">
              <a:rPr lang="en-US" smtClean="0"/>
              <a:t>12/2/2024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EE4B571-8FAA-4637-9C95-2EB496096ECC}" type="slidenum">
              <a:rPr lang="en-US" smtClean="0"/>
              <a:t>‹#›</a:t>
            </a:fld>
            <a:endParaRPr lang="en-US"/>
          </a:p>
        </p:txBody>
      </p:sp>
    </p:spTree>
    <p:extLst>
      <p:ext uri="{BB962C8B-B14F-4D97-AF65-F5344CB8AC3E}">
        <p14:creationId xmlns:p14="http://schemas.microsoft.com/office/powerpoint/2010/main" val="183999467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a:lnSpc>
                <a:spcPct val="150000"/>
              </a:lnSpc>
            </a:pPr>
            <a:r>
              <a:rPr lang="fa-IR" sz="4000" b="1" dirty="0" smtClean="0">
                <a:cs typeface="B Nazanin" panose="00000400000000000000" pitchFamily="2" charset="-78"/>
              </a:rPr>
              <a:t>گزارش در خصوص نشست هفتگی روسای دانشگاهها </a:t>
            </a:r>
            <a:br>
              <a:rPr lang="fa-IR" sz="4000" b="1" dirty="0" smtClean="0">
                <a:cs typeface="B Nazanin" panose="00000400000000000000" pitchFamily="2" charset="-78"/>
              </a:rPr>
            </a:br>
            <a:r>
              <a:rPr lang="fa-IR" sz="4000" b="1" dirty="0" smtClean="0">
                <a:cs typeface="B Nazanin" panose="00000400000000000000" pitchFamily="2" charset="-78"/>
              </a:rPr>
              <a:t>با مقام عالی وزارت </a:t>
            </a:r>
            <a:endParaRPr lang="en-US" sz="4000" b="1" dirty="0">
              <a:cs typeface="B Nazanin" panose="00000400000000000000" pitchFamily="2" charset="-78"/>
            </a:endParaRPr>
          </a:p>
        </p:txBody>
      </p:sp>
      <p:sp>
        <p:nvSpPr>
          <p:cNvPr id="3" name="Subtitle 2"/>
          <p:cNvSpPr>
            <a:spLocks noGrp="1"/>
          </p:cNvSpPr>
          <p:nvPr>
            <p:ph type="subTitle" idx="1"/>
          </p:nvPr>
        </p:nvSpPr>
        <p:spPr>
          <a:xfrm>
            <a:off x="1524000" y="4666592"/>
            <a:ext cx="9144000" cy="591207"/>
          </a:xfrm>
        </p:spPr>
        <p:txBody>
          <a:bodyPr/>
          <a:lstStyle/>
          <a:p>
            <a:r>
              <a:rPr lang="fa-IR" b="1" dirty="0" smtClean="0">
                <a:cs typeface="B Nazanin" panose="00000400000000000000" pitchFamily="2" charset="-78"/>
              </a:rPr>
              <a:t>مدیریت توسعه سازمان و سرمایه انسانی</a:t>
            </a:r>
            <a:endParaRPr lang="en-US" b="1" dirty="0">
              <a:cs typeface="B Nazanin" panose="00000400000000000000" pitchFamily="2" charset="-78"/>
            </a:endParaRPr>
          </a:p>
        </p:txBody>
      </p:sp>
    </p:spTree>
    <p:extLst>
      <p:ext uri="{BB962C8B-B14F-4D97-AF65-F5344CB8AC3E}">
        <p14:creationId xmlns:p14="http://schemas.microsoft.com/office/powerpoint/2010/main" val="951213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633358"/>
          </a:xfrm>
          <a:solidFill>
            <a:schemeClr val="accent1">
              <a:lumMod val="20000"/>
              <a:lumOff val="80000"/>
            </a:schemeClr>
          </a:solidFill>
        </p:spPr>
        <p:txBody>
          <a:bodyPr>
            <a:normAutofit/>
          </a:bodyPr>
          <a:lstStyle/>
          <a:p>
            <a:pPr algn="ctr"/>
            <a:r>
              <a:rPr lang="fa-IR" sz="3600" b="1" dirty="0" smtClean="0">
                <a:cs typeface="B Nazanin" panose="00000400000000000000" pitchFamily="2" charset="-78"/>
              </a:rPr>
              <a:t>گزارش وضعیت موجود</a:t>
            </a:r>
            <a:endParaRPr lang="en-US" sz="3600" b="1" dirty="0">
              <a:cs typeface="B Nazanin" panose="00000400000000000000" pitchFamily="2" charset="-78"/>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84958"/>
              </p:ext>
            </p:extLst>
          </p:nvPr>
        </p:nvGraphicFramePr>
        <p:xfrm>
          <a:off x="2776569" y="1903376"/>
          <a:ext cx="5694767" cy="3391986"/>
        </p:xfrm>
        <a:graphic>
          <a:graphicData uri="http://schemas.openxmlformats.org/drawingml/2006/table">
            <a:tbl>
              <a:tblPr rtl="1" firstRow="1" firstCol="1" bandRow="1">
                <a:tableStyleId>{5C22544A-7EE6-4342-B048-85BDC9FD1C3A}</a:tableStyleId>
              </a:tblPr>
              <a:tblGrid>
                <a:gridCol w="4351281">
                  <a:extLst>
                    <a:ext uri="{9D8B030D-6E8A-4147-A177-3AD203B41FA5}">
                      <a16:colId xmlns:a16="http://schemas.microsoft.com/office/drawing/2014/main" val="3065752183"/>
                    </a:ext>
                  </a:extLst>
                </a:gridCol>
                <a:gridCol w="1343486">
                  <a:extLst>
                    <a:ext uri="{9D8B030D-6E8A-4147-A177-3AD203B41FA5}">
                      <a16:colId xmlns:a16="http://schemas.microsoft.com/office/drawing/2014/main" val="495038761"/>
                    </a:ext>
                  </a:extLst>
                </a:gridCol>
              </a:tblGrid>
              <a:tr h="0">
                <a:tc>
                  <a:txBody>
                    <a:bodyPr/>
                    <a:lstStyle/>
                    <a:p>
                      <a:pPr marL="0" marR="0" algn="r" rtl="1">
                        <a:lnSpc>
                          <a:spcPct val="107000"/>
                        </a:lnSpc>
                        <a:spcBef>
                          <a:spcPts val="0"/>
                        </a:spcBef>
                        <a:spcAft>
                          <a:spcPts val="0"/>
                        </a:spcAft>
                      </a:pPr>
                      <a:r>
                        <a:rPr lang="ar-SA" sz="1600" b="1" dirty="0">
                          <a:effectLst/>
                          <a:cs typeface="B Nazanin" panose="00000400000000000000" pitchFamily="2" charset="-78"/>
                        </a:rPr>
                        <a:t>عنوان شاخص</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r" rtl="1">
                        <a:lnSpc>
                          <a:spcPct val="107000"/>
                        </a:lnSpc>
                        <a:spcBef>
                          <a:spcPts val="0"/>
                        </a:spcBef>
                        <a:spcAft>
                          <a:spcPts val="0"/>
                        </a:spcAft>
                      </a:pPr>
                      <a:r>
                        <a:rPr lang="ar-SA" sz="1600" b="1" dirty="0">
                          <a:effectLst/>
                          <a:cs typeface="B Nazanin" panose="00000400000000000000" pitchFamily="2" charset="-78"/>
                        </a:rPr>
                        <a:t>وضعیت </a:t>
                      </a:r>
                      <a:r>
                        <a:rPr lang="ar-SA" sz="1600" b="1" dirty="0" smtClean="0">
                          <a:effectLst/>
                          <a:cs typeface="B Nazanin" panose="00000400000000000000" pitchFamily="2" charset="-78"/>
                        </a:rPr>
                        <a:t>موجود</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542133141"/>
                  </a:ext>
                </a:extLst>
              </a:tr>
              <a:tr h="0">
                <a:tc>
                  <a:txBody>
                    <a:bodyPr/>
                    <a:lstStyle/>
                    <a:p>
                      <a:pPr marL="0" marR="0" algn="r" rtl="1">
                        <a:lnSpc>
                          <a:spcPct val="107000"/>
                        </a:lnSpc>
                        <a:spcBef>
                          <a:spcPts val="0"/>
                        </a:spcBef>
                        <a:spcAft>
                          <a:spcPts val="0"/>
                        </a:spcAft>
                      </a:pPr>
                      <a:r>
                        <a:rPr lang="ar-SA" sz="1600" b="1" dirty="0">
                          <a:effectLst/>
                          <a:cs typeface="B Nazanin" panose="00000400000000000000" pitchFamily="2" charset="-78"/>
                        </a:rPr>
                        <a:t>تعداد کارکنان غیر هیئت علمی</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1600" b="1" kern="1200" dirty="0">
                          <a:solidFill>
                            <a:schemeClr val="dk1"/>
                          </a:solidFill>
                          <a:effectLst/>
                          <a:latin typeface="+mn-lt"/>
                          <a:ea typeface="+mn-ea"/>
                          <a:cs typeface="B Nazanin" panose="00000400000000000000" pitchFamily="2" charset="-78"/>
                        </a:rPr>
                        <a:t> </a:t>
                      </a:r>
                      <a:r>
                        <a:rPr lang="ar-SA" sz="1600" b="1" kern="1200" dirty="0" smtClean="0">
                          <a:solidFill>
                            <a:schemeClr val="dk1"/>
                          </a:solidFill>
                          <a:effectLst/>
                          <a:latin typeface="+mn-lt"/>
                          <a:ea typeface="+mn-ea"/>
                          <a:cs typeface="B Nazanin" panose="00000400000000000000" pitchFamily="2" charset="-78"/>
                        </a:rPr>
                        <a:t>13290</a:t>
                      </a:r>
                      <a:endParaRPr lang="en-US" sz="1600" b="1" kern="1200" dirty="0">
                        <a:solidFill>
                          <a:schemeClr val="dk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180456596"/>
                  </a:ext>
                </a:extLst>
              </a:tr>
              <a:tr h="0">
                <a:tc>
                  <a:txBody>
                    <a:bodyPr/>
                    <a:lstStyle/>
                    <a:p>
                      <a:pPr marL="0" marR="0" algn="r" rtl="1">
                        <a:lnSpc>
                          <a:spcPct val="107000"/>
                        </a:lnSpc>
                        <a:spcBef>
                          <a:spcPts val="0"/>
                        </a:spcBef>
                        <a:spcAft>
                          <a:spcPts val="0"/>
                        </a:spcAft>
                      </a:pPr>
                      <a:r>
                        <a:rPr lang="ar-SA" sz="1600" b="1" dirty="0">
                          <a:effectLst/>
                          <a:cs typeface="B Nazanin" panose="00000400000000000000" pitchFamily="2" charset="-78"/>
                        </a:rPr>
                        <a:t>تعداد کارکنان هیئت علمی</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1600" b="1" dirty="0">
                          <a:effectLst/>
                          <a:cs typeface="B Nazanin" panose="00000400000000000000" pitchFamily="2" charset="-78"/>
                        </a:rPr>
                        <a:t>1158</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772462640"/>
                  </a:ext>
                </a:extLst>
              </a:tr>
              <a:tr h="0">
                <a:tc>
                  <a:txBody>
                    <a:bodyPr/>
                    <a:lstStyle/>
                    <a:p>
                      <a:pPr marL="0" marR="0" algn="r" rtl="1">
                        <a:lnSpc>
                          <a:spcPct val="107000"/>
                        </a:lnSpc>
                        <a:spcBef>
                          <a:spcPts val="0"/>
                        </a:spcBef>
                        <a:spcAft>
                          <a:spcPts val="0"/>
                        </a:spcAft>
                      </a:pPr>
                      <a:r>
                        <a:rPr lang="ar-SA" sz="1600" b="1" dirty="0">
                          <a:effectLst/>
                          <a:cs typeface="B Nazanin" panose="00000400000000000000" pitchFamily="2" charset="-78"/>
                        </a:rPr>
                        <a:t>تعداد دوره های </a:t>
                      </a:r>
                      <a:r>
                        <a:rPr lang="fa-IR" sz="1600" b="1" dirty="0" smtClean="0">
                          <a:effectLst/>
                          <a:cs typeface="B Nazanin" panose="00000400000000000000" pitchFamily="2" charset="-78"/>
                        </a:rPr>
                        <a:t>آ</a:t>
                      </a:r>
                      <a:r>
                        <a:rPr lang="ar-SA" sz="1600" b="1" dirty="0" smtClean="0">
                          <a:effectLst/>
                          <a:cs typeface="B Nazanin" panose="00000400000000000000" pitchFamily="2" charset="-78"/>
                        </a:rPr>
                        <a:t>موزش</a:t>
                      </a:r>
                      <a:r>
                        <a:rPr lang="fa-IR" sz="1600" b="1" baseline="0" dirty="0" smtClean="0">
                          <a:effectLst/>
                          <a:cs typeface="B Nazanin" panose="00000400000000000000" pitchFamily="2" charset="-78"/>
                        </a:rPr>
                        <a:t> و</a:t>
                      </a:r>
                      <a:r>
                        <a:rPr lang="ar-SA" sz="1600" b="1" dirty="0" smtClean="0">
                          <a:effectLst/>
                          <a:cs typeface="B Nazanin" panose="00000400000000000000" pitchFamily="2" charset="-78"/>
                        </a:rPr>
                        <a:t> </a:t>
                      </a:r>
                      <a:r>
                        <a:rPr lang="ar-SA" sz="1600" b="1" dirty="0">
                          <a:effectLst/>
                          <a:cs typeface="B Nazanin" panose="00000400000000000000" pitchFamily="2" charset="-78"/>
                        </a:rPr>
                        <a:t>توانمندسازی کارکنان</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lvl="0" indent="0" algn="ctr" defTabSz="914400" rtl="1" eaLnBrk="1" fontAlgn="auto" latinLnBrk="0" hangingPunct="1">
                        <a:lnSpc>
                          <a:spcPct val="107000"/>
                        </a:lnSpc>
                        <a:spcBef>
                          <a:spcPts val="0"/>
                        </a:spcBef>
                        <a:spcAft>
                          <a:spcPts val="0"/>
                        </a:spcAft>
                        <a:buClrTx/>
                        <a:buSzTx/>
                        <a:buFontTx/>
                        <a:buNone/>
                        <a:tabLst/>
                        <a:defRPr/>
                      </a:pPr>
                      <a:r>
                        <a:rPr lang="ar-SA" sz="1600" b="1" kern="1200" dirty="0" smtClean="0">
                          <a:solidFill>
                            <a:schemeClr val="dk1"/>
                          </a:solidFill>
                          <a:effectLst/>
                          <a:latin typeface="+mn-lt"/>
                          <a:ea typeface="+mn-ea"/>
                          <a:cs typeface="B Nazanin" panose="00000400000000000000" pitchFamily="2" charset="-78"/>
                        </a:rPr>
                        <a:t>1723</a:t>
                      </a:r>
                      <a:endParaRPr lang="en-US" sz="1600" b="1" kern="1200" dirty="0" smtClean="0">
                        <a:solidFill>
                          <a:schemeClr val="dk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3858887432"/>
                  </a:ext>
                </a:extLst>
              </a:tr>
              <a:tr h="0">
                <a:tc>
                  <a:txBody>
                    <a:bodyPr/>
                    <a:lstStyle/>
                    <a:p>
                      <a:pPr marL="0" marR="0" algn="r" rtl="1">
                        <a:lnSpc>
                          <a:spcPct val="107000"/>
                        </a:lnSpc>
                        <a:spcBef>
                          <a:spcPts val="0"/>
                        </a:spcBef>
                        <a:spcAft>
                          <a:spcPts val="0"/>
                        </a:spcAft>
                      </a:pPr>
                      <a:r>
                        <a:rPr lang="ar-SA" sz="1600" b="1" dirty="0">
                          <a:effectLst/>
                          <a:cs typeface="B Nazanin" panose="00000400000000000000" pitchFamily="2" charset="-78"/>
                        </a:rPr>
                        <a:t>تعداد دوره های </a:t>
                      </a:r>
                      <a:r>
                        <a:rPr lang="ar-SA" sz="1600" b="1" dirty="0" smtClean="0">
                          <a:effectLst/>
                          <a:cs typeface="B Nazanin" panose="00000400000000000000" pitchFamily="2" charset="-78"/>
                        </a:rPr>
                        <a:t>آموزش</a:t>
                      </a:r>
                      <a:r>
                        <a:rPr lang="fa-IR" sz="1600" b="1" baseline="0" dirty="0" smtClean="0">
                          <a:effectLst/>
                          <a:cs typeface="B Nazanin" panose="00000400000000000000" pitchFamily="2" charset="-78"/>
                        </a:rPr>
                        <a:t> و</a:t>
                      </a:r>
                      <a:r>
                        <a:rPr lang="ar-SA" sz="1600" b="1" dirty="0" smtClean="0">
                          <a:effectLst/>
                          <a:cs typeface="B Nazanin" panose="00000400000000000000" pitchFamily="2" charset="-78"/>
                        </a:rPr>
                        <a:t> </a:t>
                      </a:r>
                      <a:r>
                        <a:rPr lang="ar-SA" sz="1600" b="1" dirty="0">
                          <a:effectLst/>
                          <a:cs typeface="B Nazanin" panose="00000400000000000000" pitchFamily="2" charset="-78"/>
                        </a:rPr>
                        <a:t>توانمندسازی مدیران</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1600" b="1" kern="1200" dirty="0" smtClean="0">
                          <a:solidFill>
                            <a:schemeClr val="dk1"/>
                          </a:solidFill>
                          <a:effectLst/>
                          <a:latin typeface="+mn-lt"/>
                          <a:ea typeface="+mn-ea"/>
                          <a:cs typeface="B Nazanin" panose="00000400000000000000" pitchFamily="2" charset="-78"/>
                        </a:rPr>
                        <a:t>26</a:t>
                      </a:r>
                      <a:endParaRPr lang="en-US" sz="1600" b="1" kern="1200" dirty="0">
                        <a:solidFill>
                          <a:schemeClr val="dk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2421245836"/>
                  </a:ext>
                </a:extLst>
              </a:tr>
              <a:tr h="0">
                <a:tc>
                  <a:txBody>
                    <a:bodyPr/>
                    <a:lstStyle/>
                    <a:p>
                      <a:pPr marL="0" marR="0" algn="r" rtl="1">
                        <a:lnSpc>
                          <a:spcPct val="107000"/>
                        </a:lnSpc>
                        <a:spcBef>
                          <a:spcPts val="0"/>
                        </a:spcBef>
                        <a:spcAft>
                          <a:spcPts val="0"/>
                        </a:spcAft>
                      </a:pPr>
                      <a:r>
                        <a:rPr lang="ar-SA" sz="1600" b="1">
                          <a:effectLst/>
                          <a:cs typeface="B Nazanin" panose="00000400000000000000" pitchFamily="2" charset="-78"/>
                        </a:rPr>
                        <a:t>تعداد پیشنهادات ثبت شده</a:t>
                      </a:r>
                      <a:endParaRPr lang="en-US" sz="20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1600" b="1" kern="1200" dirty="0">
                          <a:solidFill>
                            <a:schemeClr val="dk1"/>
                          </a:solidFill>
                          <a:effectLst/>
                          <a:latin typeface="+mn-lt"/>
                          <a:ea typeface="+mn-ea"/>
                          <a:cs typeface="B Nazanin" panose="00000400000000000000" pitchFamily="2" charset="-78"/>
                        </a:rPr>
                        <a:t>19</a:t>
                      </a:r>
                      <a:endParaRPr lang="en-US" sz="1600" b="1" kern="1200" dirty="0">
                        <a:solidFill>
                          <a:schemeClr val="dk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837768890"/>
                  </a:ext>
                </a:extLst>
              </a:tr>
              <a:tr h="0">
                <a:tc>
                  <a:txBody>
                    <a:bodyPr/>
                    <a:lstStyle/>
                    <a:p>
                      <a:pPr marL="0" marR="0" algn="r" rtl="1">
                        <a:lnSpc>
                          <a:spcPct val="107000"/>
                        </a:lnSpc>
                        <a:spcBef>
                          <a:spcPts val="0"/>
                        </a:spcBef>
                        <a:spcAft>
                          <a:spcPts val="0"/>
                        </a:spcAft>
                      </a:pPr>
                      <a:r>
                        <a:rPr lang="ar-SA" sz="1600" b="1" dirty="0">
                          <a:effectLst/>
                          <a:cs typeface="B Nazanin" panose="00000400000000000000" pitchFamily="2" charset="-78"/>
                        </a:rPr>
                        <a:t>تعداد دانش و تجارب ثبت شده</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1600" b="1" dirty="0">
                          <a:effectLst/>
                          <a:cs typeface="B Nazanin" panose="00000400000000000000" pitchFamily="2" charset="-78"/>
                        </a:rPr>
                        <a:t>14</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3313618613"/>
                  </a:ext>
                </a:extLst>
              </a:tr>
              <a:tr h="0">
                <a:tc>
                  <a:txBody>
                    <a:bodyPr/>
                    <a:lstStyle/>
                    <a:p>
                      <a:pPr marL="0" marR="0" algn="r" rtl="1">
                        <a:lnSpc>
                          <a:spcPct val="107000"/>
                        </a:lnSpc>
                        <a:spcBef>
                          <a:spcPts val="0"/>
                        </a:spcBef>
                        <a:spcAft>
                          <a:spcPts val="0"/>
                        </a:spcAft>
                      </a:pPr>
                      <a:r>
                        <a:rPr lang="ar-SA" sz="1600" b="1" dirty="0">
                          <a:effectLst/>
                          <a:cs typeface="B Nazanin" panose="00000400000000000000" pitchFamily="2" charset="-78"/>
                        </a:rPr>
                        <a:t>تعداد بازنشسته های سال جدید</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1600" b="1" dirty="0">
                          <a:effectLst/>
                          <a:cs typeface="B Nazanin" panose="00000400000000000000" pitchFamily="2" charset="-78"/>
                        </a:rPr>
                        <a:t>98</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895738552"/>
                  </a:ext>
                </a:extLst>
              </a:tr>
              <a:tr h="0">
                <a:tc>
                  <a:txBody>
                    <a:bodyPr/>
                    <a:lstStyle/>
                    <a:p>
                      <a:pPr marL="0" marR="0" algn="r" rtl="1">
                        <a:lnSpc>
                          <a:spcPct val="107000"/>
                        </a:lnSpc>
                        <a:spcBef>
                          <a:spcPts val="0"/>
                        </a:spcBef>
                        <a:spcAft>
                          <a:spcPts val="0"/>
                        </a:spcAft>
                      </a:pPr>
                      <a:r>
                        <a:rPr lang="ar-SA" sz="1600" b="1">
                          <a:effectLst/>
                          <a:cs typeface="B Nazanin" panose="00000400000000000000" pitchFamily="2" charset="-78"/>
                        </a:rPr>
                        <a:t>تعداد پروژه های بهره وری </a:t>
                      </a:r>
                      <a:endParaRPr lang="en-US" sz="20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1600" b="1" dirty="0">
                          <a:effectLst/>
                          <a:cs typeface="B Nazanin" panose="00000400000000000000" pitchFamily="2" charset="-78"/>
                        </a:rPr>
                        <a:t>42</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2644005062"/>
                  </a:ext>
                </a:extLst>
              </a:tr>
              <a:tr h="0">
                <a:tc>
                  <a:txBody>
                    <a:bodyPr/>
                    <a:lstStyle/>
                    <a:p>
                      <a:pPr marL="0" marR="0" algn="r" rtl="1">
                        <a:lnSpc>
                          <a:spcPct val="107000"/>
                        </a:lnSpc>
                        <a:spcBef>
                          <a:spcPts val="0"/>
                        </a:spcBef>
                        <a:spcAft>
                          <a:spcPts val="0"/>
                        </a:spcAft>
                      </a:pPr>
                      <a:r>
                        <a:rPr lang="ar-SA" sz="1600" b="1" dirty="0">
                          <a:effectLst/>
                          <a:cs typeface="B Nazanin" panose="00000400000000000000" pitchFamily="2" charset="-78"/>
                        </a:rPr>
                        <a:t>درصد پیشرفت کل برنامه عملیاتی مدیریت منابع انسانی</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1600" b="1" dirty="0">
                          <a:effectLst/>
                          <a:cs typeface="B Nazanin" panose="00000400000000000000" pitchFamily="2" charset="-78"/>
                        </a:rPr>
                        <a:t>100 درصد</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2772371629"/>
                  </a:ext>
                </a:extLst>
              </a:tr>
              <a:tr h="0">
                <a:tc>
                  <a:txBody>
                    <a:bodyPr/>
                    <a:lstStyle/>
                    <a:p>
                      <a:pPr marL="0" marR="0" algn="r" rtl="1">
                        <a:lnSpc>
                          <a:spcPct val="107000"/>
                        </a:lnSpc>
                        <a:spcBef>
                          <a:spcPts val="0"/>
                        </a:spcBef>
                        <a:spcAft>
                          <a:spcPts val="0"/>
                        </a:spcAft>
                      </a:pPr>
                      <a:r>
                        <a:rPr lang="fa-IR" sz="1600" b="1" kern="1200" dirty="0" smtClean="0">
                          <a:solidFill>
                            <a:schemeClr val="lt1"/>
                          </a:solidFill>
                          <a:effectLst/>
                          <a:latin typeface="+mn-lt"/>
                          <a:ea typeface="+mn-ea"/>
                          <a:cs typeface="B Nazanin" panose="00000400000000000000" pitchFamily="2" charset="-78"/>
                        </a:rPr>
                        <a:t>تعدد سامانه های مدیریت منابع انسانی</a:t>
                      </a:r>
                      <a:endParaRPr lang="en-US" sz="1600" b="1" kern="1200" dirty="0">
                        <a:solidFill>
                          <a:schemeClr val="lt1"/>
                        </a:solidFill>
                        <a:effectLst/>
                        <a:latin typeface="+mn-lt"/>
                        <a:ea typeface="+mn-ea"/>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fa-IR" sz="1600" b="1" kern="1200" dirty="0" smtClean="0">
                          <a:solidFill>
                            <a:schemeClr val="dk1"/>
                          </a:solidFill>
                          <a:effectLst/>
                          <a:latin typeface="+mn-lt"/>
                          <a:ea typeface="+mn-ea"/>
                          <a:cs typeface="B Nazanin" panose="00000400000000000000" pitchFamily="2" charset="-78"/>
                        </a:rPr>
                        <a:t>17</a:t>
                      </a:r>
                      <a:endParaRPr lang="en-US" sz="1600" b="1" kern="1200" dirty="0">
                        <a:solidFill>
                          <a:schemeClr val="dk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1657913859"/>
                  </a:ext>
                </a:extLst>
              </a:tr>
              <a:tr h="0">
                <a:tc>
                  <a:txBody>
                    <a:bodyPr/>
                    <a:lstStyle/>
                    <a:p>
                      <a:pPr marL="0" marR="0" algn="r" rtl="1">
                        <a:lnSpc>
                          <a:spcPct val="107000"/>
                        </a:lnSpc>
                        <a:spcBef>
                          <a:spcPts val="0"/>
                        </a:spcBef>
                        <a:spcAft>
                          <a:spcPts val="0"/>
                        </a:spcAft>
                      </a:pPr>
                      <a:r>
                        <a:rPr lang="ar-SA" sz="1600" b="1">
                          <a:effectLst/>
                          <a:cs typeface="B Nazanin" panose="00000400000000000000" pitchFamily="2" charset="-78"/>
                        </a:rPr>
                        <a:t>تعداد برنامه عملیاتی مدیریت منابع انسانی</a:t>
                      </a:r>
                      <a:endParaRPr lang="en-US" sz="2000" b="1">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ar-SA" sz="1600" b="1" dirty="0">
                          <a:effectLst/>
                          <a:cs typeface="B Nazanin" panose="00000400000000000000" pitchFamily="2" charset="-78"/>
                        </a:rPr>
                        <a:t>31</a:t>
                      </a:r>
                      <a:endParaRPr lang="en-US" sz="2000" b="1" dirty="0">
                        <a:effectLst/>
                        <a:latin typeface="Calibri" panose="020F0502020204030204" pitchFamily="34" charset="0"/>
                        <a:ea typeface="Calibri" panose="020F0502020204030204" pitchFamily="34" charset="0"/>
                        <a:cs typeface="B Nazanin" panose="00000400000000000000" pitchFamily="2" charset="-78"/>
                      </a:endParaRPr>
                    </a:p>
                  </a:txBody>
                  <a:tcPr marL="68580" marR="68580" marT="0" marB="0"/>
                </a:tc>
                <a:extLst>
                  <a:ext uri="{0D108BD9-81ED-4DB2-BD59-A6C34878D82A}">
                    <a16:rowId xmlns:a16="http://schemas.microsoft.com/office/drawing/2014/main" val="2286918388"/>
                  </a:ext>
                </a:extLst>
              </a:tr>
              <a:tr h="0">
                <a:tc>
                  <a:txBody>
                    <a:bodyPr/>
                    <a:lstStyle/>
                    <a:p>
                      <a:pPr marL="0" marR="0" algn="r" rtl="1">
                        <a:lnSpc>
                          <a:spcPct val="107000"/>
                        </a:lnSpc>
                        <a:spcBef>
                          <a:spcPts val="0"/>
                        </a:spcBef>
                        <a:spcAft>
                          <a:spcPts val="0"/>
                        </a:spcAft>
                      </a:pPr>
                      <a:r>
                        <a:rPr lang="fa-IR" sz="1600" b="1" kern="1200" dirty="0" smtClean="0">
                          <a:solidFill>
                            <a:schemeClr val="lt1"/>
                          </a:solidFill>
                          <a:effectLst/>
                          <a:latin typeface="+mn-lt"/>
                          <a:ea typeface="+mn-ea"/>
                          <a:cs typeface="B Nazanin" panose="00000400000000000000" pitchFamily="2" charset="-78"/>
                        </a:rPr>
                        <a:t>تعداد کل برنامه های عملیاتی اختصاصی دانشگاه</a:t>
                      </a:r>
                      <a:endParaRPr lang="en-US" sz="1600" b="1" kern="1200" dirty="0">
                        <a:solidFill>
                          <a:schemeClr val="lt1"/>
                        </a:solidFill>
                        <a:effectLst/>
                        <a:latin typeface="+mn-lt"/>
                        <a:ea typeface="+mn-ea"/>
                        <a:cs typeface="B Nazanin" panose="00000400000000000000" pitchFamily="2" charset="-78"/>
                      </a:endParaRPr>
                    </a:p>
                  </a:txBody>
                  <a:tcPr marL="68580" marR="68580" marT="0" marB="0"/>
                </a:tc>
                <a:tc>
                  <a:txBody>
                    <a:bodyPr/>
                    <a:lstStyle/>
                    <a:p>
                      <a:pPr marL="0" marR="0" algn="ctr" rtl="1">
                        <a:lnSpc>
                          <a:spcPct val="107000"/>
                        </a:lnSpc>
                        <a:spcBef>
                          <a:spcPts val="0"/>
                        </a:spcBef>
                        <a:spcAft>
                          <a:spcPts val="0"/>
                        </a:spcAft>
                      </a:pPr>
                      <a:r>
                        <a:rPr lang="fa-IR" sz="1600" b="1" kern="1200" dirty="0" smtClean="0">
                          <a:solidFill>
                            <a:schemeClr val="dk1"/>
                          </a:solidFill>
                          <a:effectLst/>
                          <a:latin typeface="+mn-lt"/>
                          <a:ea typeface="+mn-ea"/>
                          <a:cs typeface="B Nazanin" panose="00000400000000000000" pitchFamily="2" charset="-78"/>
                        </a:rPr>
                        <a:t>702</a:t>
                      </a:r>
                      <a:endParaRPr lang="en-US" sz="1600" b="1" kern="1200" dirty="0">
                        <a:solidFill>
                          <a:schemeClr val="dk1"/>
                        </a:solidFill>
                        <a:effectLst/>
                        <a:latin typeface="+mn-lt"/>
                        <a:ea typeface="+mn-ea"/>
                        <a:cs typeface="B Nazanin" panose="00000400000000000000" pitchFamily="2" charset="-78"/>
                      </a:endParaRPr>
                    </a:p>
                  </a:txBody>
                  <a:tcPr marL="68580" marR="68580" marT="0" marB="0"/>
                </a:tc>
                <a:extLst>
                  <a:ext uri="{0D108BD9-81ED-4DB2-BD59-A6C34878D82A}">
                    <a16:rowId xmlns:a16="http://schemas.microsoft.com/office/drawing/2014/main" val="3714436645"/>
                  </a:ext>
                </a:extLst>
              </a:tr>
            </a:tbl>
          </a:graphicData>
        </a:graphic>
      </p:graphicFrame>
    </p:spTree>
    <p:extLst>
      <p:ext uri="{BB962C8B-B14F-4D97-AF65-F5344CB8AC3E}">
        <p14:creationId xmlns:p14="http://schemas.microsoft.com/office/powerpoint/2010/main" val="39934894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601827"/>
          </a:xfrm>
          <a:solidFill>
            <a:schemeClr val="accent1">
              <a:lumMod val="20000"/>
              <a:lumOff val="80000"/>
            </a:schemeClr>
          </a:solidFill>
        </p:spPr>
        <p:txBody>
          <a:bodyPr>
            <a:normAutofit/>
          </a:bodyPr>
          <a:lstStyle/>
          <a:p>
            <a:pPr algn="ctr" rtl="1"/>
            <a:r>
              <a:rPr lang="fa-IR" sz="3600" b="1" dirty="0" smtClean="0">
                <a:cs typeface="B Nazanin" panose="00000400000000000000" pitchFamily="2" charset="-78"/>
              </a:rPr>
              <a:t>اقدامات برجسته و شاخص در دوره ریاست آقای دکتر توکلی</a:t>
            </a:r>
            <a:endParaRPr lang="en-US" sz="3600" b="1" dirty="0">
              <a:cs typeface="B Nazanin" panose="00000400000000000000" pitchFamily="2" charset="-78"/>
            </a:endParaRPr>
          </a:p>
        </p:txBody>
      </p:sp>
      <p:sp>
        <p:nvSpPr>
          <p:cNvPr id="3" name="Content Placeholder 2"/>
          <p:cNvSpPr>
            <a:spLocks noGrp="1"/>
          </p:cNvSpPr>
          <p:nvPr>
            <p:ph idx="1"/>
          </p:nvPr>
        </p:nvSpPr>
        <p:spPr>
          <a:xfrm>
            <a:off x="838200" y="1072055"/>
            <a:ext cx="10515600" cy="5654566"/>
          </a:xfrm>
        </p:spPr>
        <p:txBody>
          <a:bodyPr>
            <a:noAutofit/>
          </a:bodyPr>
          <a:lstStyle/>
          <a:p>
            <a:pPr lvl="0" algn="just" rtl="1">
              <a:lnSpc>
                <a:spcPct val="170000"/>
              </a:lnSpc>
            </a:pPr>
            <a:r>
              <a:rPr lang="ar-SA" sz="1600" b="1" dirty="0" smtClean="0">
                <a:cs typeface="B Nazanin" panose="00000400000000000000" pitchFamily="2" charset="-78"/>
              </a:rPr>
              <a:t>اجرای </a:t>
            </a:r>
            <a:r>
              <a:rPr lang="ar-SA" sz="1600" b="1" dirty="0">
                <a:cs typeface="B Nazanin" panose="00000400000000000000" pitchFamily="2" charset="-78"/>
              </a:rPr>
              <a:t>اثربخشی سطح سه و چهار بصورت الکترونیکی در سامانه </a:t>
            </a:r>
            <a:r>
              <a:rPr lang="ar-SA" sz="1600" b="1" dirty="0" smtClean="0">
                <a:cs typeface="B Nazanin" panose="00000400000000000000" pitchFamily="2" charset="-78"/>
              </a:rPr>
              <a:t>آموزش</a:t>
            </a:r>
            <a:r>
              <a:rPr lang="fa-IR" sz="1600" b="1" dirty="0" smtClean="0">
                <a:cs typeface="B Nazanin" panose="00000400000000000000" pitchFamily="2" charset="-78"/>
              </a:rPr>
              <a:t> کارکنان و مدیران</a:t>
            </a:r>
            <a:r>
              <a:rPr lang="ar-SA" sz="1600" b="1" dirty="0" smtClean="0">
                <a:cs typeface="B Nazanin" panose="00000400000000000000" pitchFamily="2" charset="-78"/>
              </a:rPr>
              <a:t> </a:t>
            </a:r>
            <a:r>
              <a:rPr lang="ar-SA" sz="1600" b="1" dirty="0">
                <a:cs typeface="B Nazanin" panose="00000400000000000000" pitchFamily="2" charset="-78"/>
              </a:rPr>
              <a:t>برای </a:t>
            </a:r>
            <a:r>
              <a:rPr lang="fa-IR" sz="1600" b="1" dirty="0" smtClean="0">
                <a:cs typeface="B Nazanin" panose="00000400000000000000" pitchFamily="2" charset="-78"/>
              </a:rPr>
              <a:t>نخستین</a:t>
            </a:r>
            <a:r>
              <a:rPr lang="ar-SA" sz="1600" b="1" dirty="0" smtClean="0">
                <a:cs typeface="B Nazanin" panose="00000400000000000000" pitchFamily="2" charset="-78"/>
              </a:rPr>
              <a:t> </a:t>
            </a:r>
            <a:r>
              <a:rPr lang="ar-SA" sz="1600" b="1" dirty="0">
                <a:cs typeface="B Nazanin" panose="00000400000000000000" pitchFamily="2" charset="-78"/>
              </a:rPr>
              <a:t>بار</a:t>
            </a:r>
            <a:r>
              <a:rPr lang="fa-IR" sz="1600" b="1" dirty="0">
                <a:cs typeface="B Nazanin" panose="00000400000000000000" pitchFamily="2" charset="-78"/>
              </a:rPr>
              <a:t> </a:t>
            </a:r>
            <a:endParaRPr lang="en-US" sz="1600" dirty="0">
              <a:cs typeface="B Nazanin" panose="00000400000000000000" pitchFamily="2" charset="-78"/>
            </a:endParaRPr>
          </a:p>
          <a:p>
            <a:pPr lvl="0" algn="just" rtl="1">
              <a:lnSpc>
                <a:spcPct val="170000"/>
              </a:lnSpc>
            </a:pPr>
            <a:r>
              <a:rPr lang="ar-SA" sz="1600" b="1" dirty="0" smtClean="0">
                <a:cs typeface="B Nazanin" panose="00000400000000000000" pitchFamily="2" charset="-78"/>
              </a:rPr>
              <a:t>ایجاد </a:t>
            </a:r>
            <a:r>
              <a:rPr lang="ar-SA" sz="1600" b="1" dirty="0">
                <a:cs typeface="B Nazanin" panose="00000400000000000000" pitchFamily="2" charset="-78"/>
              </a:rPr>
              <a:t>بستر لازم و تعریف گردش کار رابطین آموزشی جهت راه اندازی نیازسنجی آموزشی الکترونیکی کارکنان </a:t>
            </a:r>
            <a:r>
              <a:rPr lang="fa-IR" sz="1600" b="1" dirty="0">
                <a:cs typeface="B Nazanin" panose="00000400000000000000" pitchFamily="2" charset="-78"/>
              </a:rPr>
              <a:t>برای سال آتی </a:t>
            </a:r>
            <a:r>
              <a:rPr lang="fa-IR" sz="1600" b="1" dirty="0" smtClean="0">
                <a:cs typeface="B Nazanin" panose="00000400000000000000" pitchFamily="2" charset="-78"/>
              </a:rPr>
              <a:t>برای نخستین بار</a:t>
            </a:r>
            <a:endParaRPr lang="en-US" sz="1600" dirty="0">
              <a:cs typeface="B Nazanin" panose="00000400000000000000" pitchFamily="2" charset="-78"/>
            </a:endParaRPr>
          </a:p>
          <a:p>
            <a:pPr lvl="0" algn="just" rtl="1">
              <a:lnSpc>
                <a:spcPct val="170000"/>
              </a:lnSpc>
            </a:pPr>
            <a:r>
              <a:rPr lang="fa-IR" sz="1600" b="1" dirty="0">
                <a:cs typeface="B Nazanin" panose="00000400000000000000" pitchFamily="2" charset="-78"/>
              </a:rPr>
              <a:t>بروزرسانی بانک مدرسین دانشگاه با رویکرد استفاده از اعضای هیات علمی  و افراد با مقطع تحصیلی </a:t>
            </a:r>
            <a:r>
              <a:rPr lang="fa-IR" sz="1600" b="1" dirty="0" smtClean="0">
                <a:cs typeface="B Nazanin" panose="00000400000000000000" pitchFamily="2" charset="-78"/>
              </a:rPr>
              <a:t>دکتری و </a:t>
            </a:r>
            <a:r>
              <a:rPr lang="ar-SA" sz="1600" b="1" dirty="0">
                <a:cs typeface="B Nazanin" panose="00000400000000000000" pitchFamily="2" charset="-78"/>
              </a:rPr>
              <a:t>بررسی صلاحیت مدرسین دوره های آموزشی در سطح واحدهای </a:t>
            </a:r>
            <a:r>
              <a:rPr lang="fa-IR" sz="1600" b="1" dirty="0">
                <a:cs typeface="B Nazanin" panose="00000400000000000000" pitchFamily="2" charset="-78"/>
              </a:rPr>
              <a:t>تابعه </a:t>
            </a:r>
            <a:r>
              <a:rPr lang="ar-SA" sz="1600" b="1" dirty="0">
                <a:cs typeface="B Nazanin" panose="00000400000000000000" pitchFamily="2" charset="-78"/>
              </a:rPr>
              <a:t>دانشگاه</a:t>
            </a:r>
            <a:endParaRPr lang="en-US" sz="1600" dirty="0">
              <a:cs typeface="B Nazanin" panose="00000400000000000000" pitchFamily="2" charset="-78"/>
            </a:endParaRPr>
          </a:p>
          <a:p>
            <a:pPr lvl="0" algn="just" rtl="1">
              <a:lnSpc>
                <a:spcPct val="170000"/>
              </a:lnSpc>
            </a:pPr>
            <a:r>
              <a:rPr lang="ar-SA" sz="1600" b="1" dirty="0">
                <a:cs typeface="B Nazanin" panose="00000400000000000000" pitchFamily="2" charset="-78"/>
              </a:rPr>
              <a:t>افزایش میزان اجرای دوره های الکترونیکی بصورت آفلاین و آنلاین در بستر سامانه آموزش و نرم افزار های </a:t>
            </a:r>
            <a:r>
              <a:rPr lang="en-US" sz="1600" b="1" dirty="0">
                <a:cs typeface="B Nazanin" panose="00000400000000000000" pitchFamily="2" charset="-78"/>
              </a:rPr>
              <a:t>sky room </a:t>
            </a:r>
            <a:r>
              <a:rPr lang="fa-IR" sz="1600" b="1" dirty="0">
                <a:cs typeface="B Nazanin" panose="00000400000000000000" pitchFamily="2" charset="-78"/>
              </a:rPr>
              <a:t> و </a:t>
            </a:r>
            <a:r>
              <a:rPr lang="en-US" sz="1600" b="1" dirty="0">
                <a:cs typeface="B Nazanin" panose="00000400000000000000" pitchFamily="2" charset="-78"/>
              </a:rPr>
              <a:t> big blue button</a:t>
            </a:r>
            <a:r>
              <a:rPr lang="fa-IR" sz="1600" b="1" dirty="0">
                <a:cs typeface="B Nazanin" panose="00000400000000000000" pitchFamily="2" charset="-78"/>
              </a:rPr>
              <a:t>      </a:t>
            </a:r>
            <a:endParaRPr lang="en-US" sz="1600" dirty="0">
              <a:cs typeface="B Nazanin" panose="00000400000000000000" pitchFamily="2" charset="-78"/>
            </a:endParaRPr>
          </a:p>
          <a:p>
            <a:pPr lvl="0" algn="just" rtl="1">
              <a:lnSpc>
                <a:spcPct val="170000"/>
              </a:lnSpc>
            </a:pPr>
            <a:r>
              <a:rPr lang="fa-IR" sz="1600" b="1" dirty="0">
                <a:cs typeface="B Nazanin" panose="00000400000000000000" pitchFamily="2" charset="-78"/>
              </a:rPr>
              <a:t>برنامه ریزی و هماهنگی  جهت تهیه فیلم های آموزشی تحت عنوان اربعین در حوزه سلامت جهت بهره برداری کلیه کارکنان دانشگاهها</a:t>
            </a:r>
            <a:endParaRPr lang="en-US" sz="1600" dirty="0">
              <a:cs typeface="B Nazanin" panose="00000400000000000000" pitchFamily="2" charset="-78"/>
            </a:endParaRPr>
          </a:p>
          <a:p>
            <a:pPr algn="just" rtl="1">
              <a:lnSpc>
                <a:spcPct val="170000"/>
              </a:lnSpc>
            </a:pPr>
            <a:r>
              <a:rPr lang="fa-IR" sz="1600" b="1" dirty="0" smtClean="0">
                <a:cs typeface="B Nazanin" panose="00000400000000000000" pitchFamily="2" charset="-78"/>
              </a:rPr>
              <a:t>برگزاری </a:t>
            </a:r>
            <a:r>
              <a:rPr lang="fa-IR" sz="1600" b="1" dirty="0">
                <a:cs typeface="B Nazanin" panose="00000400000000000000" pitchFamily="2" charset="-78"/>
              </a:rPr>
              <a:t>14 جلسه کلاسهای آموزشی توانمند سازی همکاران شاغل در مدیریت منابع انسانی واحدهای تابعه به صورت حضوری به روش کوچینگ(مربی گری)</a:t>
            </a:r>
            <a:endParaRPr lang="en-US" sz="1600" dirty="0">
              <a:cs typeface="B Nazanin" panose="00000400000000000000" pitchFamily="2" charset="-78"/>
            </a:endParaRPr>
          </a:p>
          <a:p>
            <a:pPr algn="just" rtl="1">
              <a:lnSpc>
                <a:spcPct val="170000"/>
              </a:lnSpc>
            </a:pPr>
            <a:r>
              <a:rPr lang="fa-IR" sz="1600" b="1" dirty="0" smtClean="0">
                <a:cs typeface="B Nazanin" panose="00000400000000000000" pitchFamily="2" charset="-78"/>
              </a:rPr>
              <a:t>پایش </a:t>
            </a:r>
            <a:r>
              <a:rPr lang="fa-IR" sz="1600" b="1" dirty="0">
                <a:cs typeface="B Nazanin" panose="00000400000000000000" pitchFamily="2" charset="-78"/>
              </a:rPr>
              <a:t>برگزاری دوره های آموزشی در واحدهای تابعه(26 واحد) برای اولین بار جهت ارتقا بهره وری و افزایش کیفیت اجرای دوره های  مصوب شده</a:t>
            </a:r>
            <a:endParaRPr lang="en-US" sz="1600" dirty="0">
              <a:cs typeface="B Nazanin" panose="00000400000000000000" pitchFamily="2" charset="-78"/>
            </a:endParaRPr>
          </a:p>
          <a:p>
            <a:pPr algn="just" rtl="1">
              <a:lnSpc>
                <a:spcPct val="170000"/>
              </a:lnSpc>
            </a:pPr>
            <a:r>
              <a:rPr lang="fa-IR" sz="1600" b="1" dirty="0" smtClean="0">
                <a:cs typeface="B Nazanin" panose="00000400000000000000" pitchFamily="2" charset="-78"/>
              </a:rPr>
              <a:t>کسب </a:t>
            </a:r>
            <a:r>
              <a:rPr lang="fa-IR" sz="1600" b="1" dirty="0">
                <a:cs typeface="B Nazanin" panose="00000400000000000000" pitchFamily="2" charset="-78"/>
              </a:rPr>
              <a:t>رتبه اول در ارزیابی عملکرد شهید رجایی در سال 1403 در شاخصهای برگزاری دوره های آموزشی کارکنان و مدیران و اثربخشی دوره ها</a:t>
            </a:r>
            <a:endParaRPr lang="en-US" sz="1600" dirty="0">
              <a:cs typeface="B Nazanin" panose="00000400000000000000" pitchFamily="2" charset="-78"/>
            </a:endParaRPr>
          </a:p>
        </p:txBody>
      </p:sp>
    </p:spTree>
    <p:extLst>
      <p:ext uri="{BB962C8B-B14F-4D97-AF65-F5344CB8AC3E}">
        <p14:creationId xmlns:p14="http://schemas.microsoft.com/office/powerpoint/2010/main" val="2973431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59220" y="178676"/>
            <a:ext cx="10515600" cy="6348248"/>
          </a:xfrm>
        </p:spPr>
        <p:txBody>
          <a:bodyPr>
            <a:normAutofit/>
          </a:bodyPr>
          <a:lstStyle/>
          <a:p>
            <a:pPr algn="just" rtl="1">
              <a:lnSpc>
                <a:spcPct val="150000"/>
              </a:lnSpc>
            </a:pPr>
            <a:r>
              <a:rPr lang="fa-IR" sz="2400" b="1" dirty="0" smtClean="0">
                <a:cs typeface="B Nazanin" panose="00000400000000000000" pitchFamily="2" charset="-78"/>
              </a:rPr>
              <a:t>اجرای </a:t>
            </a:r>
            <a:r>
              <a:rPr lang="fa-IR" sz="2400" b="1" dirty="0">
                <a:cs typeface="B Nazanin" panose="00000400000000000000" pitchFamily="2" charset="-78"/>
              </a:rPr>
              <a:t>مدل ارزیابی عملکرد بر اساس مدل تعالی 34000 جهت شفاف سازی انتظارات عملکردی </a:t>
            </a:r>
            <a:r>
              <a:rPr lang="fa-IR" sz="2400" b="1" dirty="0" smtClean="0">
                <a:cs typeface="B Nazanin" panose="00000400000000000000" pitchFamily="2" charset="-78"/>
              </a:rPr>
              <a:t>مدیران</a:t>
            </a:r>
          </a:p>
          <a:p>
            <a:pPr algn="r" rtl="1">
              <a:lnSpc>
                <a:spcPct val="150000"/>
              </a:lnSpc>
            </a:pPr>
            <a:r>
              <a:rPr lang="ar-SA" sz="2400" b="1" dirty="0" smtClean="0">
                <a:cs typeface="B Nazanin" panose="00000400000000000000" pitchFamily="2" charset="-78"/>
              </a:rPr>
              <a:t>به </a:t>
            </a:r>
            <a:r>
              <a:rPr lang="ar-SA" sz="2400" b="1" dirty="0">
                <a:cs typeface="B Nazanin" panose="00000400000000000000" pitchFamily="2" charset="-78"/>
              </a:rPr>
              <a:t>روز رسانی سند جامع برنامه ریزی نیروی انسانی دانشگاه با در نظر گرفتن معیارهایی از قبیل: تشکیلات- سقف تفاهم</a:t>
            </a:r>
            <a:r>
              <a:rPr lang="fa-IR" sz="2400" b="1" dirty="0">
                <a:cs typeface="B Nazanin" panose="00000400000000000000" pitchFamily="2" charset="-78"/>
              </a:rPr>
              <a:t> </a:t>
            </a:r>
            <a:r>
              <a:rPr lang="ar-SA" sz="2400" b="1" dirty="0">
                <a:cs typeface="B Nazanin" panose="00000400000000000000" pitchFamily="2" charset="-78"/>
              </a:rPr>
              <a:t>نامه- برنامه های توسعه ای مراکز- تعداد نیروی خروجی و ...</a:t>
            </a:r>
            <a:endParaRPr lang="fa-IR" sz="2400" b="1" dirty="0">
              <a:cs typeface="B Nazanin" panose="00000400000000000000" pitchFamily="2" charset="-78"/>
            </a:endParaRPr>
          </a:p>
          <a:p>
            <a:pPr algn="r" rtl="1">
              <a:lnSpc>
                <a:spcPct val="150000"/>
              </a:lnSpc>
            </a:pPr>
            <a:r>
              <a:rPr lang="fa-IR" sz="2400" b="1" dirty="0">
                <a:cs typeface="B Nazanin" panose="00000400000000000000" pitchFamily="2" charset="-78"/>
              </a:rPr>
              <a:t>پیاده سازی </a:t>
            </a:r>
            <a:r>
              <a:rPr lang="fa-IR" sz="2400" b="1" dirty="0" smtClean="0">
                <a:cs typeface="B Nazanin" panose="00000400000000000000" pitchFamily="2" charset="-78"/>
              </a:rPr>
              <a:t> محاسبات آنکالی </a:t>
            </a:r>
            <a:r>
              <a:rPr lang="fa-IR" sz="2400" b="1" dirty="0">
                <a:cs typeface="B Nazanin" panose="00000400000000000000" pitchFamily="2" charset="-78"/>
              </a:rPr>
              <a:t>در نرم افزار حضور و غیاب چارگون</a:t>
            </a:r>
            <a:endParaRPr lang="en-US" sz="2400" b="1" dirty="0">
              <a:cs typeface="B Nazanin" panose="00000400000000000000" pitchFamily="2" charset="-78"/>
            </a:endParaRPr>
          </a:p>
          <a:p>
            <a:pPr algn="r" rtl="1">
              <a:lnSpc>
                <a:spcPct val="150000"/>
              </a:lnSpc>
            </a:pPr>
            <a:r>
              <a:rPr lang="fa-IR" sz="2400" b="1" dirty="0">
                <a:cs typeface="B Nazanin" panose="00000400000000000000" pitchFamily="2" charset="-78"/>
              </a:rPr>
              <a:t>پیاده سازی فرمول مشمولین کاهش ساعت کار قانون حق اشعه (گروه الف و ب) در نرم افزار حضور و غیاب چارگون</a:t>
            </a:r>
            <a:endParaRPr lang="en-US" sz="2400" b="1" dirty="0">
              <a:cs typeface="B Nazanin" panose="00000400000000000000" pitchFamily="2" charset="-78"/>
            </a:endParaRPr>
          </a:p>
          <a:p>
            <a:pPr algn="r" rtl="1">
              <a:lnSpc>
                <a:spcPct val="150000"/>
              </a:lnSpc>
            </a:pPr>
            <a:r>
              <a:rPr lang="fa-IR" sz="2400" b="1" dirty="0">
                <a:cs typeface="B Nazanin" panose="00000400000000000000" pitchFamily="2" charset="-78"/>
              </a:rPr>
              <a:t>پایش اطلاعات سیستم پرسنلی و احکام کلیه واحدهای تابعه دانشگاه</a:t>
            </a:r>
            <a:endParaRPr lang="en-US" sz="2400" b="1" dirty="0">
              <a:cs typeface="B Nazanin" panose="00000400000000000000" pitchFamily="2" charset="-78"/>
            </a:endParaRPr>
          </a:p>
          <a:p>
            <a:pPr algn="r" rtl="1">
              <a:lnSpc>
                <a:spcPct val="150000"/>
              </a:lnSpc>
            </a:pPr>
            <a:r>
              <a:rPr lang="fa-IR" sz="2400" b="1" dirty="0">
                <a:cs typeface="B Nazanin" panose="00000400000000000000" pitchFamily="2" charset="-78"/>
              </a:rPr>
              <a:t>ایجاد بانک اطلاعاتی تبدیل وضعیت ایثارگران در نرم افزار پرسنلی چارگون</a:t>
            </a:r>
            <a:endParaRPr lang="en-US" sz="2400" b="1" dirty="0">
              <a:cs typeface="B Nazanin" panose="00000400000000000000" pitchFamily="2" charset="-78"/>
            </a:endParaRPr>
          </a:p>
          <a:p>
            <a:pPr algn="just" rtl="1">
              <a:lnSpc>
                <a:spcPct val="150000"/>
              </a:lnSpc>
            </a:pPr>
            <a:endParaRPr lang="fa-IR" sz="2400" b="1" dirty="0">
              <a:cs typeface="B Nazanin" panose="00000400000000000000" pitchFamily="2" charset="-78"/>
            </a:endParaRPr>
          </a:p>
        </p:txBody>
      </p:sp>
    </p:spTree>
    <p:extLst>
      <p:ext uri="{BB962C8B-B14F-4D97-AF65-F5344CB8AC3E}">
        <p14:creationId xmlns:p14="http://schemas.microsoft.com/office/powerpoint/2010/main" val="18796405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4628" y="599090"/>
            <a:ext cx="10515600" cy="5517931"/>
          </a:xfrm>
        </p:spPr>
        <p:txBody>
          <a:bodyPr>
            <a:normAutofit/>
          </a:bodyPr>
          <a:lstStyle/>
          <a:p>
            <a:pPr lvl="0" algn="just" rtl="1">
              <a:lnSpc>
                <a:spcPct val="150000"/>
              </a:lnSpc>
            </a:pPr>
            <a:r>
              <a:rPr lang="ar-SA" sz="2000" b="1" dirty="0" smtClean="0">
                <a:cs typeface="B Nazanin" panose="00000400000000000000" pitchFamily="2" charset="-78"/>
              </a:rPr>
              <a:t>ثبت نام</a:t>
            </a:r>
            <a:r>
              <a:rPr lang="fa-IR" sz="2000" b="1" dirty="0">
                <a:cs typeface="B Nazanin" panose="00000400000000000000" pitchFamily="2" charset="-78"/>
              </a:rPr>
              <a:t> </a:t>
            </a:r>
            <a:r>
              <a:rPr lang="fa-IR" sz="2000" b="1" dirty="0" smtClean="0">
                <a:cs typeface="B Nazanin" panose="00000400000000000000" pitchFamily="2" charset="-78"/>
              </a:rPr>
              <a:t>در </a:t>
            </a:r>
            <a:r>
              <a:rPr lang="ar-SA" sz="2000" b="1" dirty="0" smtClean="0">
                <a:cs typeface="B Nazanin" panose="00000400000000000000" pitchFamily="2" charset="-78"/>
              </a:rPr>
              <a:t>جشنواره </a:t>
            </a:r>
            <a:r>
              <a:rPr lang="ar-SA" sz="2000" b="1" dirty="0">
                <a:cs typeface="B Nazanin" panose="00000400000000000000" pitchFamily="2" charset="-78"/>
              </a:rPr>
              <a:t>جایزه تعالی 34000 منابع </a:t>
            </a:r>
            <a:r>
              <a:rPr lang="ar-SA" sz="2000" b="1" dirty="0" smtClean="0">
                <a:cs typeface="B Nazanin" panose="00000400000000000000" pitchFamily="2" charset="-78"/>
              </a:rPr>
              <a:t>انسانی</a:t>
            </a:r>
            <a:r>
              <a:rPr lang="fa-IR" sz="2000" b="1" dirty="0" smtClean="0">
                <a:cs typeface="B Nazanin" panose="00000400000000000000" pitchFamily="2" charset="-78"/>
              </a:rPr>
              <a:t> برای سال دوم</a:t>
            </a:r>
            <a:endParaRPr lang="en-US" sz="2000" b="1" dirty="0">
              <a:cs typeface="B Nazanin" panose="00000400000000000000" pitchFamily="2" charset="-78"/>
            </a:endParaRPr>
          </a:p>
          <a:p>
            <a:pPr lvl="0" algn="just" rtl="1">
              <a:lnSpc>
                <a:spcPct val="150000"/>
              </a:lnSpc>
            </a:pPr>
            <a:r>
              <a:rPr lang="fa-IR" sz="2000" b="1" dirty="0" smtClean="0">
                <a:cs typeface="B Nazanin" panose="00000400000000000000" pitchFamily="2" charset="-78"/>
              </a:rPr>
              <a:t>برگزاری </a:t>
            </a:r>
            <a:r>
              <a:rPr lang="fa-IR" sz="2000" b="1" dirty="0">
                <a:cs typeface="B Nazanin" panose="00000400000000000000" pitchFamily="2" charset="-78"/>
              </a:rPr>
              <a:t>دوره آموزشی تاثیر نظام پیشنهادات بر عملکرد و بهره وری کارکنان ویژه مدیران ارشد</a:t>
            </a:r>
            <a:endParaRPr lang="en-US" sz="2000" b="1" dirty="0">
              <a:cs typeface="B Nazanin" panose="00000400000000000000" pitchFamily="2" charset="-78"/>
            </a:endParaRPr>
          </a:p>
          <a:p>
            <a:pPr lvl="0" algn="just" rtl="1">
              <a:lnSpc>
                <a:spcPct val="150000"/>
              </a:lnSpc>
            </a:pPr>
            <a:r>
              <a:rPr lang="ar-SA" sz="2000" b="1" dirty="0">
                <a:cs typeface="B Nazanin" panose="00000400000000000000" pitchFamily="2" charset="-78"/>
              </a:rPr>
              <a:t>تهیه مستندات لازم جهت اخذ مجوز کانون ارزیابی شایستگی حرفه ای مدیران و کارکنان</a:t>
            </a:r>
            <a:endParaRPr lang="en-US" sz="2000" b="1" dirty="0">
              <a:cs typeface="B Nazanin" panose="00000400000000000000" pitchFamily="2" charset="-78"/>
            </a:endParaRPr>
          </a:p>
          <a:p>
            <a:pPr lvl="0" algn="just" rtl="1">
              <a:lnSpc>
                <a:spcPct val="150000"/>
              </a:lnSpc>
            </a:pPr>
            <a:r>
              <a:rPr lang="ar-SA" sz="2000" b="1" dirty="0" smtClean="0">
                <a:cs typeface="B Nazanin" panose="00000400000000000000" pitchFamily="2" charset="-78"/>
              </a:rPr>
              <a:t>برگزاری </a:t>
            </a:r>
            <a:r>
              <a:rPr lang="fa-IR" sz="2000" b="1" dirty="0" smtClean="0">
                <a:cs typeface="B Nazanin" panose="00000400000000000000" pitchFamily="2" charset="-78"/>
              </a:rPr>
              <a:t>نشست</a:t>
            </a:r>
            <a:r>
              <a:rPr lang="ar-SA" sz="2000" b="1" dirty="0" smtClean="0">
                <a:cs typeface="B Nazanin" panose="00000400000000000000" pitchFamily="2" charset="-78"/>
              </a:rPr>
              <a:t> </a:t>
            </a:r>
            <a:r>
              <a:rPr lang="ar-SA" sz="2000" b="1" dirty="0">
                <a:cs typeface="B Nazanin" panose="00000400000000000000" pitchFamily="2" charset="-78"/>
              </a:rPr>
              <a:t>با دانشگاه فنی و حرفه ای در خصوص برگزاری جلسات آموزشی تربیت ارزیاب صلاحیت حرفه ای</a:t>
            </a:r>
            <a:endParaRPr lang="en-US" sz="2000" b="1" dirty="0">
              <a:cs typeface="B Nazanin" panose="00000400000000000000" pitchFamily="2" charset="-78"/>
            </a:endParaRPr>
          </a:p>
          <a:p>
            <a:pPr lvl="0" algn="just" rtl="1">
              <a:lnSpc>
                <a:spcPct val="150000"/>
              </a:lnSpc>
            </a:pPr>
            <a:r>
              <a:rPr lang="ar-SA" sz="2000" b="1" dirty="0" smtClean="0">
                <a:cs typeface="B Nazanin" panose="00000400000000000000" pitchFamily="2" charset="-78"/>
              </a:rPr>
              <a:t>فراخوان </a:t>
            </a:r>
            <a:r>
              <a:rPr lang="ar-SA" sz="2000" b="1" dirty="0">
                <a:cs typeface="B Nazanin" panose="00000400000000000000" pitchFamily="2" charset="-78"/>
              </a:rPr>
              <a:t>هم اندیشی مدیریت دانش و پیشنهادات جهت ارتقای بهره وری سازمان، وبژه ستاد وزارت و دانشگاه های علوم پزشکی و موسسه های وابسته قطب </a:t>
            </a:r>
            <a:r>
              <a:rPr lang="ar-SA" sz="2000" b="1" dirty="0" smtClean="0">
                <a:cs typeface="B Nazanin" panose="00000400000000000000" pitchFamily="2" charset="-78"/>
              </a:rPr>
              <a:t>ده</a:t>
            </a:r>
            <a:endParaRPr lang="fa-IR" sz="2000" b="1" dirty="0" smtClean="0">
              <a:cs typeface="B Nazanin" panose="00000400000000000000" pitchFamily="2" charset="-78"/>
            </a:endParaRPr>
          </a:p>
          <a:p>
            <a:pPr algn="r" rtl="1">
              <a:lnSpc>
                <a:spcPct val="150000"/>
              </a:lnSpc>
            </a:pPr>
            <a:r>
              <a:rPr lang="ar-SA" sz="2000" b="1" dirty="0">
                <a:cs typeface="B Nazanin" panose="00000400000000000000" pitchFamily="2" charset="-78"/>
              </a:rPr>
              <a:t>بازبینی وچاپ کتاب آئین نامه اداری واستخدامی وتشکیلاتی دانشگاه بعد از ده سال ،بررسی اشکالات سیستم پرسنلی کلیه واحدهای تابعه دانشگاه با حضور مدیران مرکز برای اولین بار در حوزه مدیریت توسعه سازمان </a:t>
            </a:r>
            <a:r>
              <a:rPr lang="ar-SA" sz="2000" b="1" dirty="0" smtClean="0">
                <a:cs typeface="B Nazanin" panose="00000400000000000000" pitchFamily="2" charset="-78"/>
              </a:rPr>
              <a:t>و</a:t>
            </a:r>
            <a:r>
              <a:rPr lang="fa-IR" sz="2000" b="1" dirty="0" smtClean="0">
                <a:cs typeface="B Nazanin" panose="00000400000000000000" pitchFamily="2" charset="-78"/>
              </a:rPr>
              <a:t> </a:t>
            </a:r>
            <a:r>
              <a:rPr lang="ar-SA" sz="2000" b="1" dirty="0" smtClean="0">
                <a:cs typeface="B Nazanin" panose="00000400000000000000" pitchFamily="2" charset="-78"/>
              </a:rPr>
              <a:t>سرمایه </a:t>
            </a:r>
            <a:r>
              <a:rPr lang="ar-SA" sz="2000" b="1" dirty="0">
                <a:cs typeface="B Nazanin" panose="00000400000000000000" pitchFamily="2" charset="-78"/>
              </a:rPr>
              <a:t>انسانی وپایش مجدد واعلام بازخورد </a:t>
            </a:r>
            <a:endParaRPr lang="en-US" sz="2000" b="1" dirty="0">
              <a:cs typeface="B Nazanin" panose="00000400000000000000" pitchFamily="2" charset="-78"/>
            </a:endParaRPr>
          </a:p>
          <a:p>
            <a:pPr algn="r" rtl="1">
              <a:lnSpc>
                <a:spcPct val="150000"/>
              </a:lnSpc>
            </a:pPr>
            <a:r>
              <a:rPr lang="fa-IR" sz="2000" b="1" dirty="0">
                <a:cs typeface="B Nazanin" panose="00000400000000000000" pitchFamily="2" charset="-78"/>
              </a:rPr>
              <a:t>تدوین پیش نویس سند تحول </a:t>
            </a:r>
            <a:r>
              <a:rPr lang="fa-IR" sz="2000" b="1" dirty="0" smtClean="0">
                <a:cs typeface="B Nazanin" panose="00000400000000000000" pitchFamily="2" charset="-78"/>
              </a:rPr>
              <a:t>دانشگاه</a:t>
            </a:r>
            <a:endParaRPr lang="en-US" sz="2000" b="1" dirty="0">
              <a:cs typeface="B Nazanin" panose="00000400000000000000" pitchFamily="2" charset="-78"/>
            </a:endParaRPr>
          </a:p>
        </p:txBody>
      </p:sp>
    </p:spTree>
    <p:extLst>
      <p:ext uri="{BB962C8B-B14F-4D97-AF65-F5344CB8AC3E}">
        <p14:creationId xmlns:p14="http://schemas.microsoft.com/office/powerpoint/2010/main" val="27637849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83476"/>
            <a:ext cx="10515600" cy="5693487"/>
          </a:xfrm>
        </p:spPr>
        <p:txBody>
          <a:bodyPr>
            <a:normAutofit fontScale="85000" lnSpcReduction="10000"/>
          </a:bodyPr>
          <a:lstStyle/>
          <a:p>
            <a:pPr lvl="0" algn="just" rtl="1">
              <a:lnSpc>
                <a:spcPct val="150000"/>
              </a:lnSpc>
            </a:pPr>
            <a:r>
              <a:rPr lang="ar-SA" sz="2400" b="1" dirty="0" smtClean="0">
                <a:cs typeface="B Nazanin" panose="00000400000000000000" pitchFamily="2" charset="-78"/>
              </a:rPr>
              <a:t>تهیه </a:t>
            </a:r>
            <a:r>
              <a:rPr lang="ar-SA" sz="2400" b="1" dirty="0">
                <a:cs typeface="B Nazanin" panose="00000400000000000000" pitchFamily="2" charset="-78"/>
              </a:rPr>
              <a:t>کارنامه برنامه های عملیاتی در 6 ماه اول سال </a:t>
            </a:r>
            <a:r>
              <a:rPr lang="fa-IR" sz="2400" b="1" dirty="0" smtClean="0">
                <a:cs typeface="B Nazanin" panose="00000400000000000000" pitchFamily="2" charset="-78"/>
              </a:rPr>
              <a:t>با توجه به تفاهم نامه های فی مابین رد و بدل شده با واحد های تابعه</a:t>
            </a:r>
            <a:endParaRPr lang="fa-IR" sz="2400" b="1" dirty="0" smtClean="0">
              <a:cs typeface="B Nazanin" panose="00000400000000000000" pitchFamily="2" charset="-78"/>
            </a:endParaRPr>
          </a:p>
          <a:p>
            <a:pPr lvl="0" algn="just" rtl="1">
              <a:lnSpc>
                <a:spcPct val="150000"/>
              </a:lnSpc>
            </a:pPr>
            <a:r>
              <a:rPr lang="ar-SA" sz="2400" b="1" dirty="0" smtClean="0">
                <a:cs typeface="B Nazanin" panose="00000400000000000000" pitchFamily="2" charset="-78"/>
              </a:rPr>
              <a:t>شرکت </a:t>
            </a:r>
            <a:r>
              <a:rPr lang="ar-SA" sz="2400" b="1" dirty="0">
                <a:cs typeface="B Nazanin" panose="00000400000000000000" pitchFamily="2" charset="-78"/>
              </a:rPr>
              <a:t>در فراخوان تندیس ملی بهره وری سال 1403 و ارسال 5 پروژه </a:t>
            </a:r>
            <a:r>
              <a:rPr lang="fa-IR" sz="2400" b="1" dirty="0" smtClean="0">
                <a:cs typeface="B Nazanin" panose="00000400000000000000" pitchFamily="2" charset="-78"/>
              </a:rPr>
              <a:t>بهره وری دانشگاه جهت فراخوان مذکور</a:t>
            </a:r>
          </a:p>
          <a:p>
            <a:pPr lvl="0" algn="just" rtl="1">
              <a:lnSpc>
                <a:spcPct val="150000"/>
              </a:lnSpc>
            </a:pPr>
            <a:r>
              <a:rPr lang="fa-IR" sz="2400" b="1" dirty="0" smtClean="0">
                <a:cs typeface="B Nazanin" panose="00000400000000000000" pitchFamily="2" charset="-78"/>
              </a:rPr>
              <a:t>مغایرت </a:t>
            </a:r>
            <a:r>
              <a:rPr lang="fa-IR" sz="2400" b="1" dirty="0">
                <a:cs typeface="B Nazanin" panose="00000400000000000000" pitchFamily="2" charset="-78"/>
              </a:rPr>
              <a:t>گیری سامانه جامع تشکیلات وزارت بهداشت با </a:t>
            </a:r>
            <a:r>
              <a:rPr lang="fa-IR" sz="2400" b="1" dirty="0" smtClean="0">
                <a:cs typeface="B Nazanin" panose="00000400000000000000" pitchFamily="2" charset="-78"/>
              </a:rPr>
              <a:t>سامانهساختار ملی </a:t>
            </a:r>
            <a:r>
              <a:rPr lang="fa-IR" sz="2400" b="1" dirty="0">
                <a:cs typeface="B Nazanin" panose="00000400000000000000" pitchFamily="2" charset="-78"/>
              </a:rPr>
              <a:t>سازمان اداری و استخدامی کشور(بررسی و اصلاح پستهای سازمانی دانشگاه در دو سامانه جهت اخذ شماره مستخدم / مغایرتهای موجود در مراکز بهداشتی درمانی، بیمارستانها، معاونتها، مراکز تحقیقاتی ارسال گردیده (دانشکده ها و شبکه های بهداشت در دست اقدام می باشد</a:t>
            </a:r>
            <a:r>
              <a:rPr lang="fa-IR" sz="2400" b="1" dirty="0" smtClean="0">
                <a:cs typeface="B Nazanin" panose="00000400000000000000" pitchFamily="2" charset="-78"/>
              </a:rPr>
              <a:t>))برای اولین بار در سطح دانشگاه </a:t>
            </a:r>
            <a:endParaRPr lang="en-US" sz="2400" b="1" dirty="0">
              <a:cs typeface="B Nazanin" panose="00000400000000000000" pitchFamily="2" charset="-78"/>
            </a:endParaRPr>
          </a:p>
          <a:p>
            <a:pPr algn="just" rtl="1">
              <a:lnSpc>
                <a:spcPct val="150000"/>
              </a:lnSpc>
            </a:pPr>
            <a:r>
              <a:rPr lang="fa-IR" sz="2400" b="1" dirty="0" smtClean="0">
                <a:cs typeface="B Nazanin" panose="00000400000000000000" pitchFamily="2" charset="-78"/>
              </a:rPr>
              <a:t>پیگیری </a:t>
            </a:r>
            <a:r>
              <a:rPr lang="fa-IR" sz="2400" b="1" dirty="0">
                <a:cs typeface="B Nazanin" panose="00000400000000000000" pitchFamily="2" charset="-78"/>
              </a:rPr>
              <a:t>اخذ تشکیلات</a:t>
            </a:r>
            <a:r>
              <a:rPr lang="ar-SA" sz="2400" b="1" dirty="0">
                <a:cs typeface="B Nazanin" panose="00000400000000000000" pitchFamily="2" charset="-78"/>
              </a:rPr>
              <a:t> بیمارستانهای جدید التاسیس و توسعه یافته محب کوثر – سوختگی باب الحوائج و روانپزشکی ایران (بیمارستان محب کوثر و روانپزشکی ایران انجام شده و روکش ها در مرحله نهایی امضا می باشد و درخصوص بیمارستان باب الحوائج مکاتبات مربوط به فرم ارزیابی و درصد پیشرفت فیزیکی انجام شده و در دست اقدام از طرف وزارت متبوع می باشد.</a:t>
            </a:r>
            <a:endParaRPr lang="en-US" sz="2400" b="1" dirty="0">
              <a:cs typeface="B Nazanin" panose="00000400000000000000" pitchFamily="2" charset="-78"/>
            </a:endParaRPr>
          </a:p>
          <a:p>
            <a:pPr algn="just" rtl="1">
              <a:lnSpc>
                <a:spcPct val="150000"/>
              </a:lnSpc>
            </a:pPr>
            <a:r>
              <a:rPr lang="ar-SA" sz="2400" b="1" dirty="0" smtClean="0">
                <a:cs typeface="B Nazanin" panose="00000400000000000000" pitchFamily="2" charset="-78"/>
              </a:rPr>
              <a:t> </a:t>
            </a:r>
            <a:r>
              <a:rPr lang="ar-SA" sz="2400" b="1" dirty="0">
                <a:cs typeface="B Nazanin" panose="00000400000000000000" pitchFamily="2" charset="-78"/>
              </a:rPr>
              <a:t>ایجاد گروه جوانی </a:t>
            </a:r>
            <a:r>
              <a:rPr lang="ar-SA" sz="2400" b="1" dirty="0" smtClean="0">
                <a:cs typeface="B Nazanin" panose="00000400000000000000" pitchFamily="2" charset="-78"/>
              </a:rPr>
              <a:t>جمعیت</a:t>
            </a:r>
            <a:r>
              <a:rPr lang="fa-IR" sz="2400" b="1" dirty="0" smtClean="0">
                <a:cs typeface="B Nazanin" panose="00000400000000000000" pitchFamily="2" charset="-78"/>
              </a:rPr>
              <a:t> در</a:t>
            </a:r>
            <a:r>
              <a:rPr lang="ar-SA" sz="2400" b="1" dirty="0" smtClean="0">
                <a:cs typeface="B Nazanin" panose="00000400000000000000" pitchFamily="2" charset="-78"/>
              </a:rPr>
              <a:t> </a:t>
            </a:r>
            <a:r>
              <a:rPr lang="ar-SA" sz="2400" b="1" dirty="0">
                <a:cs typeface="B Nazanin" panose="00000400000000000000" pitchFamily="2" charset="-78"/>
              </a:rPr>
              <a:t>معاونت </a:t>
            </a:r>
            <a:r>
              <a:rPr lang="ar-SA" sz="2400" b="1" dirty="0" smtClean="0">
                <a:cs typeface="B Nazanin" panose="00000400000000000000" pitchFamily="2" charset="-78"/>
              </a:rPr>
              <a:t>بهداشت</a:t>
            </a:r>
            <a:endParaRPr lang="en-US" sz="2400" b="1" dirty="0">
              <a:cs typeface="B Nazanin" panose="00000400000000000000" pitchFamily="2" charset="-78"/>
            </a:endParaRPr>
          </a:p>
        </p:txBody>
      </p:sp>
    </p:spTree>
    <p:extLst>
      <p:ext uri="{BB962C8B-B14F-4D97-AF65-F5344CB8AC3E}">
        <p14:creationId xmlns:p14="http://schemas.microsoft.com/office/powerpoint/2010/main" val="2594297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12034"/>
          </a:xfrm>
          <a:solidFill>
            <a:schemeClr val="accent1">
              <a:lumMod val="20000"/>
              <a:lumOff val="80000"/>
            </a:schemeClr>
          </a:solidFill>
        </p:spPr>
        <p:txBody>
          <a:bodyPr>
            <a:normAutofit/>
          </a:bodyPr>
          <a:lstStyle/>
          <a:p>
            <a:pPr algn="ctr"/>
            <a:r>
              <a:rPr lang="fa-IR" sz="3600" b="1" dirty="0" smtClean="0">
                <a:cs typeface="B Nazanin" panose="00000400000000000000" pitchFamily="2" charset="-78"/>
              </a:rPr>
              <a:t>انتظارات و پیشنهادات</a:t>
            </a:r>
            <a:endParaRPr lang="en-US" sz="3600" b="1" dirty="0">
              <a:cs typeface="B Nazanin" panose="00000400000000000000" pitchFamily="2" charset="-78"/>
            </a:endParaRPr>
          </a:p>
        </p:txBody>
      </p:sp>
      <p:sp>
        <p:nvSpPr>
          <p:cNvPr id="3" name="Content Placeholder 2"/>
          <p:cNvSpPr>
            <a:spLocks noGrp="1"/>
          </p:cNvSpPr>
          <p:nvPr>
            <p:ph idx="1"/>
          </p:nvPr>
        </p:nvSpPr>
        <p:spPr>
          <a:xfrm>
            <a:off x="838200" y="1082566"/>
            <a:ext cx="10515600" cy="5094397"/>
          </a:xfrm>
        </p:spPr>
        <p:txBody>
          <a:bodyPr>
            <a:normAutofit/>
          </a:bodyPr>
          <a:lstStyle/>
          <a:p>
            <a:pPr algn="just" rtl="1">
              <a:lnSpc>
                <a:spcPct val="150000"/>
              </a:lnSpc>
            </a:pPr>
            <a:r>
              <a:rPr lang="ar-SA" sz="2400" b="1" dirty="0" smtClean="0">
                <a:cs typeface="B Nazanin" panose="00000400000000000000" pitchFamily="2" charset="-78"/>
              </a:rPr>
              <a:t>ایجاد </a:t>
            </a:r>
            <a:r>
              <a:rPr lang="ar-SA" sz="2400" b="1" dirty="0">
                <a:cs typeface="B Nazanin" panose="00000400000000000000" pitchFamily="2" charset="-78"/>
              </a:rPr>
              <a:t>مرکز ملی آموزش مدیریت سلامت به منظور توانمندسازی نیروی </a:t>
            </a:r>
            <a:r>
              <a:rPr lang="ar-SA" sz="2400" b="1" dirty="0" smtClean="0">
                <a:cs typeface="B Nazanin" panose="00000400000000000000" pitchFamily="2" charset="-78"/>
              </a:rPr>
              <a:t>انسانی</a:t>
            </a:r>
            <a:r>
              <a:rPr lang="fa-IR" sz="2400" b="1" dirty="0" smtClean="0">
                <a:cs typeface="B Nazanin" panose="00000400000000000000" pitchFamily="2" charset="-78"/>
              </a:rPr>
              <a:t> </a:t>
            </a:r>
            <a:r>
              <a:rPr lang="ar-SA" sz="2400" b="1" dirty="0" smtClean="0">
                <a:cs typeface="B Nazanin" panose="00000400000000000000" pitchFamily="2" charset="-78"/>
              </a:rPr>
              <a:t>تصمیم </a:t>
            </a:r>
            <a:r>
              <a:rPr lang="ar-SA" sz="2400" b="1" dirty="0">
                <a:cs typeface="B Nazanin" panose="00000400000000000000" pitchFamily="2" charset="-78"/>
              </a:rPr>
              <a:t>ساز و سیاست گذار در نظام </a:t>
            </a:r>
            <a:r>
              <a:rPr lang="ar-SA" sz="2400" b="1" dirty="0" smtClean="0">
                <a:cs typeface="B Nazanin" panose="00000400000000000000" pitchFamily="2" charset="-78"/>
              </a:rPr>
              <a:t>سلامت</a:t>
            </a:r>
            <a:endParaRPr lang="fa-IR" sz="2400" b="1" dirty="0" smtClean="0">
              <a:cs typeface="B Nazanin" panose="00000400000000000000" pitchFamily="2" charset="-78"/>
            </a:endParaRPr>
          </a:p>
          <a:p>
            <a:pPr lvl="0" algn="just" rtl="1">
              <a:lnSpc>
                <a:spcPct val="150000"/>
              </a:lnSpc>
            </a:pPr>
            <a:r>
              <a:rPr lang="fa-IR" sz="2400" b="1" dirty="0" smtClean="0">
                <a:cs typeface="B Nazanin" panose="00000400000000000000" pitchFamily="2" charset="-78"/>
              </a:rPr>
              <a:t>برگزاری جلسات مشترک و اجماع نظر </a:t>
            </a:r>
            <a:r>
              <a:rPr lang="ar-SA" sz="2400" b="1" dirty="0" smtClean="0">
                <a:cs typeface="B Nazanin" panose="00000400000000000000" pitchFamily="2" charset="-78"/>
              </a:rPr>
              <a:t>کارشناسان </a:t>
            </a:r>
            <a:r>
              <a:rPr lang="ar-SA" sz="2400" b="1" dirty="0">
                <a:cs typeface="B Nazanin" panose="00000400000000000000" pitchFamily="2" charset="-78"/>
              </a:rPr>
              <a:t>مطلع در وزارت بهداشت، درمان و آموزش پزشکی  به عنوان دستگاه ملی سیاست گذار در حوزه بهداشت و درمان </a:t>
            </a:r>
            <a:r>
              <a:rPr lang="ar-SA" sz="2400" b="1" dirty="0" smtClean="0">
                <a:cs typeface="B Nazanin" panose="00000400000000000000" pitchFamily="2" charset="-78"/>
              </a:rPr>
              <a:t>در </a:t>
            </a:r>
            <a:r>
              <a:rPr lang="ar-SA" sz="2400" b="1" dirty="0">
                <a:cs typeface="B Nazanin" panose="00000400000000000000" pitchFamily="2" charset="-78"/>
              </a:rPr>
              <a:t>خصوص شاخص های عمومی و اختصاصی با سازمان مدیریت و برنامه ریزی استان  </a:t>
            </a:r>
            <a:endParaRPr lang="fa-IR" sz="2400" b="1" dirty="0" smtClean="0">
              <a:cs typeface="B Nazanin" panose="00000400000000000000" pitchFamily="2" charset="-78"/>
            </a:endParaRPr>
          </a:p>
          <a:p>
            <a:pPr lvl="0" algn="just" rtl="1">
              <a:lnSpc>
                <a:spcPct val="150000"/>
              </a:lnSpc>
            </a:pPr>
            <a:r>
              <a:rPr lang="fa-IR" sz="2400" b="1" dirty="0" smtClean="0">
                <a:cs typeface="B Nazanin" panose="00000400000000000000" pitchFamily="2" charset="-78"/>
              </a:rPr>
              <a:t>انجام ارزیابی اولیه </a:t>
            </a:r>
            <a:r>
              <a:rPr lang="ar-SA" sz="2400" b="1" dirty="0" smtClean="0">
                <a:cs typeface="B Nazanin" panose="00000400000000000000" pitchFamily="2" charset="-78"/>
              </a:rPr>
              <a:t>توسط </a:t>
            </a:r>
            <a:r>
              <a:rPr lang="ar-SA" sz="2400" b="1" dirty="0">
                <a:cs typeface="B Nazanin" panose="00000400000000000000" pitchFamily="2" charset="-78"/>
              </a:rPr>
              <a:t>وزارت بهداشت، درمان و آموزش پزشکی</a:t>
            </a:r>
            <a:r>
              <a:rPr lang="fa-IR" sz="2400" b="1" dirty="0" smtClean="0">
                <a:cs typeface="B Nazanin" panose="00000400000000000000" pitchFamily="2" charset="-78"/>
              </a:rPr>
              <a:t> </a:t>
            </a:r>
            <a:r>
              <a:rPr lang="ar-SA" sz="2400" b="1" dirty="0" smtClean="0">
                <a:cs typeface="B Nazanin" panose="00000400000000000000" pitchFamily="2" charset="-78"/>
              </a:rPr>
              <a:t>به </a:t>
            </a:r>
            <a:r>
              <a:rPr lang="ar-SA" sz="2400" b="1" dirty="0">
                <a:cs typeface="B Nazanin" panose="00000400000000000000" pitchFamily="2" charset="-78"/>
              </a:rPr>
              <a:t>منظور رفع نواقص در مستندات جشنواره شهید </a:t>
            </a:r>
            <a:r>
              <a:rPr lang="ar-SA" sz="2400" b="1" dirty="0" smtClean="0">
                <a:cs typeface="B Nazanin" panose="00000400000000000000" pitchFamily="2" charset="-78"/>
              </a:rPr>
              <a:t>رجایی</a:t>
            </a:r>
            <a:endParaRPr lang="en-US" sz="2400" b="1" dirty="0">
              <a:cs typeface="B Nazanin" panose="00000400000000000000" pitchFamily="2" charset="-78"/>
            </a:endParaRPr>
          </a:p>
          <a:p>
            <a:pPr algn="just" rtl="1">
              <a:lnSpc>
                <a:spcPct val="150000"/>
              </a:lnSpc>
            </a:pPr>
            <a:endParaRPr lang="en-US" sz="2400" b="1" dirty="0">
              <a:cs typeface="B Nazanin" panose="00000400000000000000" pitchFamily="2" charset="-78"/>
            </a:endParaRPr>
          </a:p>
        </p:txBody>
      </p:sp>
    </p:spTree>
    <p:extLst>
      <p:ext uri="{BB962C8B-B14F-4D97-AF65-F5344CB8AC3E}">
        <p14:creationId xmlns:p14="http://schemas.microsoft.com/office/powerpoint/2010/main" val="17270122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283779"/>
            <a:ext cx="10515600" cy="5893184"/>
          </a:xfrm>
        </p:spPr>
        <p:txBody>
          <a:bodyPr>
            <a:normAutofit lnSpcReduction="10000"/>
          </a:bodyPr>
          <a:lstStyle/>
          <a:p>
            <a:pPr algn="just" rtl="1">
              <a:lnSpc>
                <a:spcPct val="150000"/>
              </a:lnSpc>
            </a:pPr>
            <a:r>
              <a:rPr lang="ar-SA" sz="2400" b="1" dirty="0" smtClean="0">
                <a:cs typeface="B Nazanin" panose="00000400000000000000" pitchFamily="2" charset="-78"/>
              </a:rPr>
              <a:t>یکسان </a:t>
            </a:r>
            <a:r>
              <a:rPr lang="ar-SA" sz="2400" b="1" dirty="0">
                <a:cs typeface="B Nazanin" panose="00000400000000000000" pitchFamily="2" charset="-78"/>
              </a:rPr>
              <a:t>سازی و به روز رسانی شاخص های برآورد نیروی انسانی در تمامی حوزه ها  به صورت پویا </a:t>
            </a:r>
            <a:r>
              <a:rPr lang="ar-SA" sz="2400" b="1" dirty="0" smtClean="0">
                <a:cs typeface="B Nazanin" panose="00000400000000000000" pitchFamily="2" charset="-78"/>
              </a:rPr>
              <a:t>(کتاب </a:t>
            </a:r>
            <a:r>
              <a:rPr lang="ar-SA" sz="2400" b="1" dirty="0">
                <a:cs typeface="B Nazanin" panose="00000400000000000000" pitchFamily="2" charset="-78"/>
              </a:rPr>
              <a:t>نرم استاندارد ارایه شده به دانشگاه ها </a:t>
            </a:r>
            <a:r>
              <a:rPr lang="ar-SA" sz="2400" b="1" dirty="0" smtClean="0">
                <a:cs typeface="B Nazanin" panose="00000400000000000000" pitchFamily="2" charset="-78"/>
              </a:rPr>
              <a:t>صرفا</a:t>
            </a:r>
            <a:r>
              <a:rPr lang="fa-IR" sz="2400" b="1" dirty="0">
                <a:cs typeface="B Nazanin" panose="00000400000000000000" pitchFamily="2" charset="-78"/>
              </a:rPr>
              <a:t>ً</a:t>
            </a:r>
            <a:r>
              <a:rPr lang="ar-SA" sz="2400" b="1" dirty="0" smtClean="0">
                <a:cs typeface="B Nazanin" panose="00000400000000000000" pitchFamily="2" charset="-78"/>
              </a:rPr>
              <a:t> </a:t>
            </a:r>
            <a:r>
              <a:rPr lang="ar-SA" sz="2400" b="1" dirty="0">
                <a:cs typeface="B Nazanin" panose="00000400000000000000" pitchFamily="2" charset="-78"/>
              </a:rPr>
              <a:t>در خصوص حوزه درمان طراحی شده و سایر حوزه </a:t>
            </a:r>
            <a:r>
              <a:rPr lang="ar-SA" sz="2400" b="1" dirty="0" smtClean="0">
                <a:cs typeface="B Nazanin" panose="00000400000000000000" pitchFamily="2" charset="-78"/>
              </a:rPr>
              <a:t>ها</a:t>
            </a:r>
            <a:r>
              <a:rPr lang="fa-IR" sz="2400" b="1" dirty="0" smtClean="0">
                <a:cs typeface="B Nazanin" panose="00000400000000000000" pitchFamily="2" charset="-78"/>
              </a:rPr>
              <a:t>ی </a:t>
            </a:r>
            <a:r>
              <a:rPr lang="ar-SA" sz="2400" b="1" dirty="0" smtClean="0">
                <a:cs typeface="B Nazanin" panose="00000400000000000000" pitchFamily="2" charset="-78"/>
              </a:rPr>
              <a:t>آموزشی- </a:t>
            </a:r>
            <a:r>
              <a:rPr lang="ar-SA" sz="2400" b="1" dirty="0">
                <a:cs typeface="B Nazanin" panose="00000400000000000000" pitchFamily="2" charset="-78"/>
              </a:rPr>
              <a:t>بهداشتی و ... را مشمول نمی گردد</a:t>
            </a:r>
            <a:r>
              <a:rPr lang="ar-SA" sz="2400" b="1" dirty="0" smtClean="0">
                <a:cs typeface="B Nazanin" panose="00000400000000000000" pitchFamily="2" charset="-78"/>
              </a:rPr>
              <a:t>)</a:t>
            </a:r>
            <a:r>
              <a:rPr lang="fa-IR" sz="2400" b="1" dirty="0" smtClean="0">
                <a:cs typeface="B Nazanin" panose="00000400000000000000" pitchFamily="2" charset="-78"/>
              </a:rPr>
              <a:t>.</a:t>
            </a:r>
            <a:endParaRPr lang="en-US" sz="2400" b="1" dirty="0">
              <a:cs typeface="B Nazanin" panose="00000400000000000000" pitchFamily="2" charset="-78"/>
            </a:endParaRPr>
          </a:p>
          <a:p>
            <a:pPr algn="just" rtl="1">
              <a:lnSpc>
                <a:spcPct val="150000"/>
              </a:lnSpc>
            </a:pPr>
            <a:r>
              <a:rPr lang="ar-SA" sz="2400" b="1" dirty="0" smtClean="0">
                <a:cs typeface="B Nazanin" panose="00000400000000000000" pitchFamily="2" charset="-78"/>
              </a:rPr>
              <a:t>هماهنگی </a:t>
            </a:r>
            <a:r>
              <a:rPr lang="ar-SA" sz="2400" b="1" dirty="0">
                <a:cs typeface="B Nazanin" panose="00000400000000000000" pitchFamily="2" charset="-78"/>
              </a:rPr>
              <a:t>نشست های دوره ای به صورت فصلی به منظور ارتقا عملکرد و تبادل تجارب  دانشگاه ها در حوزه نیروی انسانی </a:t>
            </a:r>
            <a:endParaRPr lang="fa-IR" sz="2400" b="1" dirty="0" smtClean="0">
              <a:cs typeface="B Nazanin" panose="00000400000000000000" pitchFamily="2" charset="-78"/>
            </a:endParaRPr>
          </a:p>
          <a:p>
            <a:pPr algn="just" rtl="1">
              <a:lnSpc>
                <a:spcPct val="150000"/>
              </a:lnSpc>
            </a:pPr>
            <a:r>
              <a:rPr lang="ar-SA" sz="2400" b="1" dirty="0">
                <a:cs typeface="B Nazanin" panose="00000400000000000000" pitchFamily="2" charset="-78"/>
              </a:rPr>
              <a:t>صدور حکم پرسنلی منوط به تکمیل پرونده پرسنلی </a:t>
            </a:r>
            <a:r>
              <a:rPr lang="ar-SA" sz="2400" b="1" dirty="0" smtClean="0">
                <a:cs typeface="B Nazanin" panose="00000400000000000000" pitchFamily="2" charset="-78"/>
              </a:rPr>
              <a:t>اولیه </a:t>
            </a:r>
            <a:r>
              <a:rPr lang="ar-SA" sz="2400" b="1" dirty="0">
                <a:cs typeface="B Nazanin" panose="00000400000000000000" pitchFamily="2" charset="-78"/>
              </a:rPr>
              <a:t>استخدامی افراد جدیدالورود از قبیل سوء پیشینه ، آزمایشات ، طب کار ، تائیدیه تحصیلی ، مدرک تحصیلی و تائیدیه گزیش اطمینان حاصل شود</a:t>
            </a:r>
            <a:r>
              <a:rPr lang="ar-SA" sz="2400" b="1" dirty="0" smtClean="0">
                <a:cs typeface="B Nazanin" panose="00000400000000000000" pitchFamily="2" charset="-78"/>
              </a:rPr>
              <a:t>.</a:t>
            </a:r>
            <a:endParaRPr lang="fa-IR" sz="2400" b="1" dirty="0" smtClean="0">
              <a:cs typeface="B Nazanin" panose="00000400000000000000" pitchFamily="2" charset="-78"/>
            </a:endParaRPr>
          </a:p>
          <a:p>
            <a:pPr algn="just" rtl="1">
              <a:lnSpc>
                <a:spcPct val="150000"/>
              </a:lnSpc>
            </a:pPr>
            <a:r>
              <a:rPr lang="fa-IR" sz="2400" b="1" dirty="0" smtClean="0">
                <a:cs typeface="B Nazanin" panose="00000400000000000000" pitchFamily="2" charset="-78"/>
              </a:rPr>
              <a:t>بازنگری در فرایند کانون ارزیابی مدیران وزارت بهداشت و بومی گزینی آن با استانداردهای بخش بهداشت و درمان</a:t>
            </a:r>
            <a:endParaRPr lang="en-US" sz="2400" b="1" dirty="0">
              <a:cs typeface="B Nazanin" panose="00000400000000000000" pitchFamily="2" charset="-78"/>
            </a:endParaRPr>
          </a:p>
          <a:p>
            <a:pPr algn="r" rtl="1">
              <a:lnSpc>
                <a:spcPct val="150000"/>
              </a:lnSpc>
            </a:pPr>
            <a:endParaRPr lang="en-US" sz="2400" b="1" dirty="0">
              <a:cs typeface="B Nazanin" panose="00000400000000000000" pitchFamily="2" charset="-78"/>
            </a:endParaRPr>
          </a:p>
          <a:p>
            <a:pPr algn="r" rtl="1">
              <a:lnSpc>
                <a:spcPct val="150000"/>
              </a:lnSpc>
            </a:pPr>
            <a:endParaRPr lang="en-US" sz="2400" b="1" dirty="0">
              <a:cs typeface="B Nazanin" panose="00000400000000000000" pitchFamily="2" charset="-78"/>
            </a:endParaRPr>
          </a:p>
        </p:txBody>
      </p:sp>
    </p:spTree>
    <p:extLst>
      <p:ext uri="{BB962C8B-B14F-4D97-AF65-F5344CB8AC3E}">
        <p14:creationId xmlns:p14="http://schemas.microsoft.com/office/powerpoint/2010/main" val="42786697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TotalTime>
  <Words>924</Words>
  <Application>Microsoft Office PowerPoint</Application>
  <PresentationFormat>Widescreen</PresentationFormat>
  <Paragraphs>64</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B Nazanin</vt:lpstr>
      <vt:lpstr>Calibri</vt:lpstr>
      <vt:lpstr>Calibri Light</vt:lpstr>
      <vt:lpstr>Office Theme</vt:lpstr>
      <vt:lpstr>گزارش در خصوص نشست هفتگی روسای دانشگاهها  با مقام عالی وزارت </vt:lpstr>
      <vt:lpstr>گزارش وضعیت موجود</vt:lpstr>
      <vt:lpstr>اقدامات برجسته و شاخص در دوره ریاست آقای دکتر توکلی</vt:lpstr>
      <vt:lpstr>PowerPoint Presentation</vt:lpstr>
      <vt:lpstr>PowerPoint Presentation</vt:lpstr>
      <vt:lpstr>PowerPoint Presentation</vt:lpstr>
      <vt:lpstr>انتظارات و پیشنهادات</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زینب مالمون</dc:creator>
  <cp:lastModifiedBy>سعید رستم پور</cp:lastModifiedBy>
  <cp:revision>35</cp:revision>
  <dcterms:created xsi:type="dcterms:W3CDTF">2024-11-30T07:49:52Z</dcterms:created>
  <dcterms:modified xsi:type="dcterms:W3CDTF">2024-12-02T11:39:30Z</dcterms:modified>
</cp:coreProperties>
</file>